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6" r:id="rId6"/>
    <p:sldId id="267" r:id="rId7"/>
    <p:sldId id="268" r:id="rId8"/>
    <p:sldId id="270" r:id="rId9"/>
    <p:sldId id="271" r:id="rId10"/>
    <p:sldId id="272" r:id="rId11"/>
    <p:sldId id="273" r:id="rId12"/>
    <p:sldId id="260" r:id="rId13"/>
    <p:sldId id="261" r:id="rId14"/>
    <p:sldId id="262" r:id="rId15"/>
    <p:sldId id="263" r:id="rId16"/>
    <p:sldId id="264" r:id="rId17"/>
    <p:sldId id="265" r:id="rId18"/>
    <p:sldId id="269"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4" d="100"/>
          <a:sy n="84" d="100"/>
        </p:scale>
        <p:origin x="648" y="72"/>
      </p:cViewPr>
      <p:guideLst/>
    </p:cSldViewPr>
  </p:slideViewPr>
  <p:notesTextViewPr>
    <p:cViewPr>
      <p:scale>
        <a:sx n="1" d="1"/>
        <a:sy n="1" d="1"/>
      </p:scale>
      <p:origin x="0" y="0"/>
    </p:cViewPr>
  </p:notesTextViewPr>
  <p:sorterViewPr>
    <p:cViewPr>
      <p:scale>
        <a:sx n="200" d="100"/>
        <a:sy n="200" d="100"/>
      </p:scale>
      <p:origin x="0" y="-2958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B2613-95B4-427C-9DC1-A8C3B9CC97AA}" type="datetimeFigureOut">
              <a:rPr lang="en-IN" smtClean="0"/>
              <a:t>29-11-2024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30F71-3594-4D8E-AB55-E1260308551C}" type="slidenum">
              <a:rPr lang="en-IN" smtClean="0"/>
              <a:t>‹#›</a:t>
            </a:fld>
            <a:endParaRPr lang="en-IN"/>
          </a:p>
        </p:txBody>
      </p:sp>
    </p:spTree>
    <p:extLst>
      <p:ext uri="{BB962C8B-B14F-4D97-AF65-F5344CB8AC3E}">
        <p14:creationId xmlns:p14="http://schemas.microsoft.com/office/powerpoint/2010/main" val="975226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5E30F71-3594-4D8E-AB55-E1260308551C}" type="slidenum">
              <a:rPr lang="en-IN" smtClean="0"/>
              <a:t>19</a:t>
            </a:fld>
            <a:endParaRPr lang="en-IN"/>
          </a:p>
        </p:txBody>
      </p:sp>
    </p:spTree>
    <p:extLst>
      <p:ext uri="{BB962C8B-B14F-4D97-AF65-F5344CB8AC3E}">
        <p14:creationId xmlns:p14="http://schemas.microsoft.com/office/powerpoint/2010/main" val="395691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0CC2E-902D-5E5F-C9F2-CB882165D3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1A68921-67F0-2D3C-654C-338EA11C5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EF1C300-3770-A967-26A1-F819350BF68A}"/>
              </a:ext>
            </a:extLst>
          </p:cNvPr>
          <p:cNvSpPr>
            <a:spLocks noGrp="1"/>
          </p:cNvSpPr>
          <p:nvPr>
            <p:ph type="dt" sz="half" idx="10"/>
          </p:nvPr>
        </p:nvSpPr>
        <p:spPr/>
        <p:txBody>
          <a:bodyPr/>
          <a:lstStyle/>
          <a:p>
            <a:fld id="{4275E405-BC41-4481-8A8D-1D2719F727EA}" type="datetimeFigureOut">
              <a:rPr lang="en-IN" smtClean="0"/>
              <a:t>29-11-2024</a:t>
            </a:fld>
            <a:endParaRPr lang="en-IN"/>
          </a:p>
        </p:txBody>
      </p:sp>
      <p:sp>
        <p:nvSpPr>
          <p:cNvPr id="5" name="Footer Placeholder 4">
            <a:extLst>
              <a:ext uri="{FF2B5EF4-FFF2-40B4-BE49-F238E27FC236}">
                <a16:creationId xmlns:a16="http://schemas.microsoft.com/office/drawing/2014/main" id="{7F75DD11-327A-4F5D-32EE-D1EA6C0F03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72F6FC-F8CB-27C8-5C68-E72B34FFC82E}"/>
              </a:ext>
            </a:extLst>
          </p:cNvPr>
          <p:cNvSpPr>
            <a:spLocks noGrp="1"/>
          </p:cNvSpPr>
          <p:nvPr>
            <p:ph type="sldNum" sz="quarter" idx="12"/>
          </p:nvPr>
        </p:nvSpPr>
        <p:spPr/>
        <p:txBody>
          <a:bodyPr/>
          <a:lstStyle/>
          <a:p>
            <a:fld id="{4A09C8F6-3184-464A-B407-FDF6E75CCFF7}" type="slidenum">
              <a:rPr lang="en-IN" smtClean="0"/>
              <a:t>‹#›</a:t>
            </a:fld>
            <a:endParaRPr lang="en-IN"/>
          </a:p>
        </p:txBody>
      </p:sp>
    </p:spTree>
    <p:extLst>
      <p:ext uri="{BB962C8B-B14F-4D97-AF65-F5344CB8AC3E}">
        <p14:creationId xmlns:p14="http://schemas.microsoft.com/office/powerpoint/2010/main" val="4087730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2AF3-3178-3B00-9C9F-45213FD2A9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8404E7-490A-EBB0-9CCF-E78F0BDE89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89F93C-36F5-9D19-3B00-854957A96AFB}"/>
              </a:ext>
            </a:extLst>
          </p:cNvPr>
          <p:cNvSpPr>
            <a:spLocks noGrp="1"/>
          </p:cNvSpPr>
          <p:nvPr>
            <p:ph type="dt" sz="half" idx="10"/>
          </p:nvPr>
        </p:nvSpPr>
        <p:spPr/>
        <p:txBody>
          <a:bodyPr/>
          <a:lstStyle/>
          <a:p>
            <a:fld id="{4275E405-BC41-4481-8A8D-1D2719F727EA}" type="datetimeFigureOut">
              <a:rPr lang="en-IN" smtClean="0"/>
              <a:t>29-11-2024</a:t>
            </a:fld>
            <a:endParaRPr lang="en-IN"/>
          </a:p>
        </p:txBody>
      </p:sp>
      <p:sp>
        <p:nvSpPr>
          <p:cNvPr id="5" name="Footer Placeholder 4">
            <a:extLst>
              <a:ext uri="{FF2B5EF4-FFF2-40B4-BE49-F238E27FC236}">
                <a16:creationId xmlns:a16="http://schemas.microsoft.com/office/drawing/2014/main" id="{8C82C286-2B65-82D9-2203-33CDDD5958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68E277-EA96-3262-9F88-DCAAC5AE1797}"/>
              </a:ext>
            </a:extLst>
          </p:cNvPr>
          <p:cNvSpPr>
            <a:spLocks noGrp="1"/>
          </p:cNvSpPr>
          <p:nvPr>
            <p:ph type="sldNum" sz="quarter" idx="12"/>
          </p:nvPr>
        </p:nvSpPr>
        <p:spPr/>
        <p:txBody>
          <a:bodyPr/>
          <a:lstStyle/>
          <a:p>
            <a:fld id="{4A09C8F6-3184-464A-B407-FDF6E75CCFF7}" type="slidenum">
              <a:rPr lang="en-IN" smtClean="0"/>
              <a:t>‹#›</a:t>
            </a:fld>
            <a:endParaRPr lang="en-IN"/>
          </a:p>
        </p:txBody>
      </p:sp>
    </p:spTree>
    <p:extLst>
      <p:ext uri="{BB962C8B-B14F-4D97-AF65-F5344CB8AC3E}">
        <p14:creationId xmlns:p14="http://schemas.microsoft.com/office/powerpoint/2010/main" val="1513633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3D788E-7BA2-4BBE-68DF-64E74014C3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92E117-4949-A154-4450-2A0EF9EB77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8E988A-1DA6-6052-BA16-84ADD41FFFCA}"/>
              </a:ext>
            </a:extLst>
          </p:cNvPr>
          <p:cNvSpPr>
            <a:spLocks noGrp="1"/>
          </p:cNvSpPr>
          <p:nvPr>
            <p:ph type="dt" sz="half" idx="10"/>
          </p:nvPr>
        </p:nvSpPr>
        <p:spPr/>
        <p:txBody>
          <a:bodyPr/>
          <a:lstStyle/>
          <a:p>
            <a:fld id="{4275E405-BC41-4481-8A8D-1D2719F727EA}" type="datetimeFigureOut">
              <a:rPr lang="en-IN" smtClean="0"/>
              <a:t>29-11-2024</a:t>
            </a:fld>
            <a:endParaRPr lang="en-IN"/>
          </a:p>
        </p:txBody>
      </p:sp>
      <p:sp>
        <p:nvSpPr>
          <p:cNvPr id="5" name="Footer Placeholder 4">
            <a:extLst>
              <a:ext uri="{FF2B5EF4-FFF2-40B4-BE49-F238E27FC236}">
                <a16:creationId xmlns:a16="http://schemas.microsoft.com/office/drawing/2014/main" id="{A30FA712-B1F1-3B66-9633-8670C81203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1AB41B-1BE4-AF07-1949-964FD19E2F72}"/>
              </a:ext>
            </a:extLst>
          </p:cNvPr>
          <p:cNvSpPr>
            <a:spLocks noGrp="1"/>
          </p:cNvSpPr>
          <p:nvPr>
            <p:ph type="sldNum" sz="quarter" idx="12"/>
          </p:nvPr>
        </p:nvSpPr>
        <p:spPr/>
        <p:txBody>
          <a:bodyPr/>
          <a:lstStyle/>
          <a:p>
            <a:fld id="{4A09C8F6-3184-464A-B407-FDF6E75CCFF7}" type="slidenum">
              <a:rPr lang="en-IN" smtClean="0"/>
              <a:t>‹#›</a:t>
            </a:fld>
            <a:endParaRPr lang="en-IN"/>
          </a:p>
        </p:txBody>
      </p:sp>
    </p:spTree>
    <p:extLst>
      <p:ext uri="{BB962C8B-B14F-4D97-AF65-F5344CB8AC3E}">
        <p14:creationId xmlns:p14="http://schemas.microsoft.com/office/powerpoint/2010/main" val="13924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34DA-9C16-DCCE-0A60-E076B22E55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ED55E4-D82B-AD97-91E0-DCABCF14D5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C687AA-4AB8-A166-94CC-8A76D533C9BF}"/>
              </a:ext>
            </a:extLst>
          </p:cNvPr>
          <p:cNvSpPr>
            <a:spLocks noGrp="1"/>
          </p:cNvSpPr>
          <p:nvPr>
            <p:ph type="dt" sz="half" idx="10"/>
          </p:nvPr>
        </p:nvSpPr>
        <p:spPr/>
        <p:txBody>
          <a:bodyPr/>
          <a:lstStyle/>
          <a:p>
            <a:fld id="{4275E405-BC41-4481-8A8D-1D2719F727EA}" type="datetimeFigureOut">
              <a:rPr lang="en-IN" smtClean="0"/>
              <a:t>29-11-2024</a:t>
            </a:fld>
            <a:endParaRPr lang="en-IN"/>
          </a:p>
        </p:txBody>
      </p:sp>
      <p:sp>
        <p:nvSpPr>
          <p:cNvPr id="5" name="Footer Placeholder 4">
            <a:extLst>
              <a:ext uri="{FF2B5EF4-FFF2-40B4-BE49-F238E27FC236}">
                <a16:creationId xmlns:a16="http://schemas.microsoft.com/office/drawing/2014/main" id="{1243A170-5761-ADC4-6303-B8845F6FF8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3E4983-1CF8-9E80-8A48-1440445F1F05}"/>
              </a:ext>
            </a:extLst>
          </p:cNvPr>
          <p:cNvSpPr>
            <a:spLocks noGrp="1"/>
          </p:cNvSpPr>
          <p:nvPr>
            <p:ph type="sldNum" sz="quarter" idx="12"/>
          </p:nvPr>
        </p:nvSpPr>
        <p:spPr/>
        <p:txBody>
          <a:bodyPr/>
          <a:lstStyle/>
          <a:p>
            <a:fld id="{4A09C8F6-3184-464A-B407-FDF6E75CCFF7}" type="slidenum">
              <a:rPr lang="en-IN" smtClean="0"/>
              <a:t>‹#›</a:t>
            </a:fld>
            <a:endParaRPr lang="en-IN"/>
          </a:p>
        </p:txBody>
      </p:sp>
    </p:spTree>
    <p:extLst>
      <p:ext uri="{BB962C8B-B14F-4D97-AF65-F5344CB8AC3E}">
        <p14:creationId xmlns:p14="http://schemas.microsoft.com/office/powerpoint/2010/main" val="1397154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8798-C3C3-C871-C766-CAE2DE7B60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3521FE-DFB6-54E6-B3ED-440F3A38D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B338BF-7C0C-9DAE-0BE4-C1DD51A57FF2}"/>
              </a:ext>
            </a:extLst>
          </p:cNvPr>
          <p:cNvSpPr>
            <a:spLocks noGrp="1"/>
          </p:cNvSpPr>
          <p:nvPr>
            <p:ph type="dt" sz="half" idx="10"/>
          </p:nvPr>
        </p:nvSpPr>
        <p:spPr/>
        <p:txBody>
          <a:bodyPr/>
          <a:lstStyle/>
          <a:p>
            <a:fld id="{4275E405-BC41-4481-8A8D-1D2719F727EA}" type="datetimeFigureOut">
              <a:rPr lang="en-IN" smtClean="0"/>
              <a:t>29-11-2024</a:t>
            </a:fld>
            <a:endParaRPr lang="en-IN"/>
          </a:p>
        </p:txBody>
      </p:sp>
      <p:sp>
        <p:nvSpPr>
          <p:cNvPr id="5" name="Footer Placeholder 4">
            <a:extLst>
              <a:ext uri="{FF2B5EF4-FFF2-40B4-BE49-F238E27FC236}">
                <a16:creationId xmlns:a16="http://schemas.microsoft.com/office/drawing/2014/main" id="{4AB39503-8C18-F391-1938-3659012B8A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312E4E-50A7-2E39-116E-1DB601BA2128}"/>
              </a:ext>
            </a:extLst>
          </p:cNvPr>
          <p:cNvSpPr>
            <a:spLocks noGrp="1"/>
          </p:cNvSpPr>
          <p:nvPr>
            <p:ph type="sldNum" sz="quarter" idx="12"/>
          </p:nvPr>
        </p:nvSpPr>
        <p:spPr/>
        <p:txBody>
          <a:bodyPr/>
          <a:lstStyle/>
          <a:p>
            <a:fld id="{4A09C8F6-3184-464A-B407-FDF6E75CCFF7}" type="slidenum">
              <a:rPr lang="en-IN" smtClean="0"/>
              <a:t>‹#›</a:t>
            </a:fld>
            <a:endParaRPr lang="en-IN"/>
          </a:p>
        </p:txBody>
      </p:sp>
    </p:spTree>
    <p:extLst>
      <p:ext uri="{BB962C8B-B14F-4D97-AF65-F5344CB8AC3E}">
        <p14:creationId xmlns:p14="http://schemas.microsoft.com/office/powerpoint/2010/main" val="3105602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8963-038F-E3C7-7652-B094CEDB67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412493-F35F-8872-33CF-3143B1D172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54A55C6-E4A4-4427-CD96-7628BEA614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E4FF647-12B4-3489-9691-4C1E49BBEF00}"/>
              </a:ext>
            </a:extLst>
          </p:cNvPr>
          <p:cNvSpPr>
            <a:spLocks noGrp="1"/>
          </p:cNvSpPr>
          <p:nvPr>
            <p:ph type="dt" sz="half" idx="10"/>
          </p:nvPr>
        </p:nvSpPr>
        <p:spPr/>
        <p:txBody>
          <a:bodyPr/>
          <a:lstStyle/>
          <a:p>
            <a:fld id="{4275E405-BC41-4481-8A8D-1D2719F727EA}" type="datetimeFigureOut">
              <a:rPr lang="en-IN" smtClean="0"/>
              <a:t>29-11-2024</a:t>
            </a:fld>
            <a:endParaRPr lang="en-IN"/>
          </a:p>
        </p:txBody>
      </p:sp>
      <p:sp>
        <p:nvSpPr>
          <p:cNvPr id="6" name="Footer Placeholder 5">
            <a:extLst>
              <a:ext uri="{FF2B5EF4-FFF2-40B4-BE49-F238E27FC236}">
                <a16:creationId xmlns:a16="http://schemas.microsoft.com/office/drawing/2014/main" id="{158CA2CC-8393-064A-7142-5954C26C26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71159E-0A92-2E96-E383-08BA069A848A}"/>
              </a:ext>
            </a:extLst>
          </p:cNvPr>
          <p:cNvSpPr>
            <a:spLocks noGrp="1"/>
          </p:cNvSpPr>
          <p:nvPr>
            <p:ph type="sldNum" sz="quarter" idx="12"/>
          </p:nvPr>
        </p:nvSpPr>
        <p:spPr/>
        <p:txBody>
          <a:bodyPr/>
          <a:lstStyle/>
          <a:p>
            <a:fld id="{4A09C8F6-3184-464A-B407-FDF6E75CCFF7}" type="slidenum">
              <a:rPr lang="en-IN" smtClean="0"/>
              <a:t>‹#›</a:t>
            </a:fld>
            <a:endParaRPr lang="en-IN"/>
          </a:p>
        </p:txBody>
      </p:sp>
    </p:spTree>
    <p:extLst>
      <p:ext uri="{BB962C8B-B14F-4D97-AF65-F5344CB8AC3E}">
        <p14:creationId xmlns:p14="http://schemas.microsoft.com/office/powerpoint/2010/main" val="3387802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A2D4-8B46-D3B9-BA98-1A93C4CF3E0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F052F5-DCF5-B865-0340-2C8E5CE03E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719D6-C660-CCD9-3C62-3FEBA3877C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BB1E30-0721-4B6B-2ADF-BBDD90D40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28BE3E-6BC3-7B9D-F0E9-7A82735575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5247A19-9CB4-CB8D-57D5-2189D32DB6FE}"/>
              </a:ext>
            </a:extLst>
          </p:cNvPr>
          <p:cNvSpPr>
            <a:spLocks noGrp="1"/>
          </p:cNvSpPr>
          <p:nvPr>
            <p:ph type="dt" sz="half" idx="10"/>
          </p:nvPr>
        </p:nvSpPr>
        <p:spPr/>
        <p:txBody>
          <a:bodyPr/>
          <a:lstStyle/>
          <a:p>
            <a:fld id="{4275E405-BC41-4481-8A8D-1D2719F727EA}" type="datetimeFigureOut">
              <a:rPr lang="en-IN" smtClean="0"/>
              <a:t>29-11-2024</a:t>
            </a:fld>
            <a:endParaRPr lang="en-IN"/>
          </a:p>
        </p:txBody>
      </p:sp>
      <p:sp>
        <p:nvSpPr>
          <p:cNvPr id="8" name="Footer Placeholder 7">
            <a:extLst>
              <a:ext uri="{FF2B5EF4-FFF2-40B4-BE49-F238E27FC236}">
                <a16:creationId xmlns:a16="http://schemas.microsoft.com/office/drawing/2014/main" id="{F195F577-6AE9-23E3-F34F-8CED7CDE67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E994FA-AA1F-1CA6-812B-4BFCB6C00236}"/>
              </a:ext>
            </a:extLst>
          </p:cNvPr>
          <p:cNvSpPr>
            <a:spLocks noGrp="1"/>
          </p:cNvSpPr>
          <p:nvPr>
            <p:ph type="sldNum" sz="quarter" idx="12"/>
          </p:nvPr>
        </p:nvSpPr>
        <p:spPr/>
        <p:txBody>
          <a:bodyPr/>
          <a:lstStyle/>
          <a:p>
            <a:fld id="{4A09C8F6-3184-464A-B407-FDF6E75CCFF7}" type="slidenum">
              <a:rPr lang="en-IN" smtClean="0"/>
              <a:t>‹#›</a:t>
            </a:fld>
            <a:endParaRPr lang="en-IN"/>
          </a:p>
        </p:txBody>
      </p:sp>
    </p:spTree>
    <p:extLst>
      <p:ext uri="{BB962C8B-B14F-4D97-AF65-F5344CB8AC3E}">
        <p14:creationId xmlns:p14="http://schemas.microsoft.com/office/powerpoint/2010/main" val="1990051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C196-1E1F-7066-6001-AD77648529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A97393-F6A1-B844-5BAC-DA7730F81879}"/>
              </a:ext>
            </a:extLst>
          </p:cNvPr>
          <p:cNvSpPr>
            <a:spLocks noGrp="1"/>
          </p:cNvSpPr>
          <p:nvPr>
            <p:ph type="dt" sz="half" idx="10"/>
          </p:nvPr>
        </p:nvSpPr>
        <p:spPr/>
        <p:txBody>
          <a:bodyPr/>
          <a:lstStyle/>
          <a:p>
            <a:fld id="{4275E405-BC41-4481-8A8D-1D2719F727EA}" type="datetimeFigureOut">
              <a:rPr lang="en-IN" smtClean="0"/>
              <a:t>29-11-2024</a:t>
            </a:fld>
            <a:endParaRPr lang="en-IN"/>
          </a:p>
        </p:txBody>
      </p:sp>
      <p:sp>
        <p:nvSpPr>
          <p:cNvPr id="4" name="Footer Placeholder 3">
            <a:extLst>
              <a:ext uri="{FF2B5EF4-FFF2-40B4-BE49-F238E27FC236}">
                <a16:creationId xmlns:a16="http://schemas.microsoft.com/office/drawing/2014/main" id="{B1500298-B8E5-8D06-B672-DDFBAC777E1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C287B4-A817-3168-5BE5-5C094FDB0D1A}"/>
              </a:ext>
            </a:extLst>
          </p:cNvPr>
          <p:cNvSpPr>
            <a:spLocks noGrp="1"/>
          </p:cNvSpPr>
          <p:nvPr>
            <p:ph type="sldNum" sz="quarter" idx="12"/>
          </p:nvPr>
        </p:nvSpPr>
        <p:spPr/>
        <p:txBody>
          <a:bodyPr/>
          <a:lstStyle/>
          <a:p>
            <a:fld id="{4A09C8F6-3184-464A-B407-FDF6E75CCFF7}" type="slidenum">
              <a:rPr lang="en-IN" smtClean="0"/>
              <a:t>‹#›</a:t>
            </a:fld>
            <a:endParaRPr lang="en-IN"/>
          </a:p>
        </p:txBody>
      </p:sp>
    </p:spTree>
    <p:extLst>
      <p:ext uri="{BB962C8B-B14F-4D97-AF65-F5344CB8AC3E}">
        <p14:creationId xmlns:p14="http://schemas.microsoft.com/office/powerpoint/2010/main" val="220665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DCAA36-BE2A-797B-E8B2-80FD7D031CD2}"/>
              </a:ext>
            </a:extLst>
          </p:cNvPr>
          <p:cNvSpPr>
            <a:spLocks noGrp="1"/>
          </p:cNvSpPr>
          <p:nvPr>
            <p:ph type="dt" sz="half" idx="10"/>
          </p:nvPr>
        </p:nvSpPr>
        <p:spPr/>
        <p:txBody>
          <a:bodyPr/>
          <a:lstStyle/>
          <a:p>
            <a:fld id="{4275E405-BC41-4481-8A8D-1D2719F727EA}" type="datetimeFigureOut">
              <a:rPr lang="en-IN" smtClean="0"/>
              <a:t>29-11-2024</a:t>
            </a:fld>
            <a:endParaRPr lang="en-IN"/>
          </a:p>
        </p:txBody>
      </p:sp>
      <p:sp>
        <p:nvSpPr>
          <p:cNvPr id="3" name="Footer Placeholder 2">
            <a:extLst>
              <a:ext uri="{FF2B5EF4-FFF2-40B4-BE49-F238E27FC236}">
                <a16:creationId xmlns:a16="http://schemas.microsoft.com/office/drawing/2014/main" id="{5B444693-D1CD-0CCE-8967-AB02B235BC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CA12801-51BB-882C-777D-DD7F3FF2C30B}"/>
              </a:ext>
            </a:extLst>
          </p:cNvPr>
          <p:cNvSpPr>
            <a:spLocks noGrp="1"/>
          </p:cNvSpPr>
          <p:nvPr>
            <p:ph type="sldNum" sz="quarter" idx="12"/>
          </p:nvPr>
        </p:nvSpPr>
        <p:spPr/>
        <p:txBody>
          <a:bodyPr/>
          <a:lstStyle/>
          <a:p>
            <a:fld id="{4A09C8F6-3184-464A-B407-FDF6E75CCFF7}" type="slidenum">
              <a:rPr lang="en-IN" smtClean="0"/>
              <a:t>‹#›</a:t>
            </a:fld>
            <a:endParaRPr lang="en-IN"/>
          </a:p>
        </p:txBody>
      </p:sp>
    </p:spTree>
    <p:extLst>
      <p:ext uri="{BB962C8B-B14F-4D97-AF65-F5344CB8AC3E}">
        <p14:creationId xmlns:p14="http://schemas.microsoft.com/office/powerpoint/2010/main" val="268721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AC7F1-0184-E08C-A379-8BDA1927B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B89E0B-FEA0-6CB6-40C5-B35DDA92CE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8E460FD-1118-AD98-B567-BDA781D8C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5E736-04B8-D7E1-EF4D-D612570FBECB}"/>
              </a:ext>
            </a:extLst>
          </p:cNvPr>
          <p:cNvSpPr>
            <a:spLocks noGrp="1"/>
          </p:cNvSpPr>
          <p:nvPr>
            <p:ph type="dt" sz="half" idx="10"/>
          </p:nvPr>
        </p:nvSpPr>
        <p:spPr/>
        <p:txBody>
          <a:bodyPr/>
          <a:lstStyle/>
          <a:p>
            <a:fld id="{4275E405-BC41-4481-8A8D-1D2719F727EA}" type="datetimeFigureOut">
              <a:rPr lang="en-IN" smtClean="0"/>
              <a:t>29-11-2024</a:t>
            </a:fld>
            <a:endParaRPr lang="en-IN"/>
          </a:p>
        </p:txBody>
      </p:sp>
      <p:sp>
        <p:nvSpPr>
          <p:cNvPr id="6" name="Footer Placeholder 5">
            <a:extLst>
              <a:ext uri="{FF2B5EF4-FFF2-40B4-BE49-F238E27FC236}">
                <a16:creationId xmlns:a16="http://schemas.microsoft.com/office/drawing/2014/main" id="{77A2357D-2761-B585-0BE8-F1C509281F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A7CADE-83D5-B7EF-3E1A-11F51254C244}"/>
              </a:ext>
            </a:extLst>
          </p:cNvPr>
          <p:cNvSpPr>
            <a:spLocks noGrp="1"/>
          </p:cNvSpPr>
          <p:nvPr>
            <p:ph type="sldNum" sz="quarter" idx="12"/>
          </p:nvPr>
        </p:nvSpPr>
        <p:spPr/>
        <p:txBody>
          <a:bodyPr/>
          <a:lstStyle/>
          <a:p>
            <a:fld id="{4A09C8F6-3184-464A-B407-FDF6E75CCFF7}" type="slidenum">
              <a:rPr lang="en-IN" smtClean="0"/>
              <a:t>‹#›</a:t>
            </a:fld>
            <a:endParaRPr lang="en-IN"/>
          </a:p>
        </p:txBody>
      </p:sp>
    </p:spTree>
    <p:extLst>
      <p:ext uri="{BB962C8B-B14F-4D97-AF65-F5344CB8AC3E}">
        <p14:creationId xmlns:p14="http://schemas.microsoft.com/office/powerpoint/2010/main" val="2244618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3650-3601-5D04-772C-C9FE03AA69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88B52C7-FB30-B9A9-A319-69820424AA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77DDF97-47DA-C9D8-29FC-C1AE1549D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98846C-B62B-71C1-6974-1A73DF80A393}"/>
              </a:ext>
            </a:extLst>
          </p:cNvPr>
          <p:cNvSpPr>
            <a:spLocks noGrp="1"/>
          </p:cNvSpPr>
          <p:nvPr>
            <p:ph type="dt" sz="half" idx="10"/>
          </p:nvPr>
        </p:nvSpPr>
        <p:spPr/>
        <p:txBody>
          <a:bodyPr/>
          <a:lstStyle/>
          <a:p>
            <a:fld id="{4275E405-BC41-4481-8A8D-1D2719F727EA}" type="datetimeFigureOut">
              <a:rPr lang="en-IN" smtClean="0"/>
              <a:t>29-11-2024</a:t>
            </a:fld>
            <a:endParaRPr lang="en-IN"/>
          </a:p>
        </p:txBody>
      </p:sp>
      <p:sp>
        <p:nvSpPr>
          <p:cNvPr id="6" name="Footer Placeholder 5">
            <a:extLst>
              <a:ext uri="{FF2B5EF4-FFF2-40B4-BE49-F238E27FC236}">
                <a16:creationId xmlns:a16="http://schemas.microsoft.com/office/drawing/2014/main" id="{4ECFA4E7-3E8D-8AD5-0CFE-21E2E4DC36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1B7F11-9A76-50AE-A9FA-094358E859E6}"/>
              </a:ext>
            </a:extLst>
          </p:cNvPr>
          <p:cNvSpPr>
            <a:spLocks noGrp="1"/>
          </p:cNvSpPr>
          <p:nvPr>
            <p:ph type="sldNum" sz="quarter" idx="12"/>
          </p:nvPr>
        </p:nvSpPr>
        <p:spPr/>
        <p:txBody>
          <a:bodyPr/>
          <a:lstStyle/>
          <a:p>
            <a:fld id="{4A09C8F6-3184-464A-B407-FDF6E75CCFF7}" type="slidenum">
              <a:rPr lang="en-IN" smtClean="0"/>
              <a:t>‹#›</a:t>
            </a:fld>
            <a:endParaRPr lang="en-IN"/>
          </a:p>
        </p:txBody>
      </p:sp>
    </p:spTree>
    <p:extLst>
      <p:ext uri="{BB962C8B-B14F-4D97-AF65-F5344CB8AC3E}">
        <p14:creationId xmlns:p14="http://schemas.microsoft.com/office/powerpoint/2010/main" val="2666251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pixabay.com/pt/planos-de-fundo-ppt-low-poly-cinza-2340383/"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837473B0-CC2E-450A-ABE3-18F120FF3D39}">
                <a1611:picAttrSrcUrl xmlns:a1611="http://schemas.microsoft.com/office/drawing/2016/11/main" r:id="rId14"/>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21FCC5-40E3-AF75-8F95-6500129F9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1360E8-DEDB-2F5F-14DA-14E392FAE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33CB1B-ACB2-37BF-A64D-A348E30038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75E405-BC41-4481-8A8D-1D2719F727EA}" type="datetimeFigureOut">
              <a:rPr lang="en-IN" smtClean="0"/>
              <a:t>29-11-2024</a:t>
            </a:fld>
            <a:endParaRPr lang="en-IN"/>
          </a:p>
        </p:txBody>
      </p:sp>
      <p:sp>
        <p:nvSpPr>
          <p:cNvPr id="5" name="Footer Placeholder 4">
            <a:extLst>
              <a:ext uri="{FF2B5EF4-FFF2-40B4-BE49-F238E27FC236}">
                <a16:creationId xmlns:a16="http://schemas.microsoft.com/office/drawing/2014/main" id="{7DA0EC13-1519-F3E7-3185-C4D65554C8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27E3159-C2A0-2BD4-A516-0975B6A2E0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9C8F6-3184-464A-B407-FDF6E75CCFF7}" type="slidenum">
              <a:rPr lang="en-IN" smtClean="0"/>
              <a:t>‹#›</a:t>
            </a:fld>
            <a:endParaRPr lang="en-IN"/>
          </a:p>
        </p:txBody>
      </p:sp>
    </p:spTree>
    <p:extLst>
      <p:ext uri="{BB962C8B-B14F-4D97-AF65-F5344CB8AC3E}">
        <p14:creationId xmlns:p14="http://schemas.microsoft.com/office/powerpoint/2010/main" val="2763430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hyperlink" Target="https://drive.google.com/drive/folders/1-6zaKWCSqjY2Tix5kMrbdHb0bz0KBWBv"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276C4-6724-64F9-DF04-355CC70FB85D}"/>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BAB20C4-39FD-AF2D-454A-115BFCE5A6DD}"/>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FA72807C-95EF-ACEC-F8F8-A0C0397CF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2494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229A-6000-5BB8-D9AA-29FAFE732105}"/>
              </a:ext>
            </a:extLst>
          </p:cNvPr>
          <p:cNvSpPr>
            <a:spLocks noGrp="1"/>
          </p:cNvSpPr>
          <p:nvPr>
            <p:ph type="title"/>
          </p:nvPr>
        </p:nvSpPr>
        <p:spPr>
          <a:xfrm>
            <a:off x="150830" y="457200"/>
            <a:ext cx="4621196" cy="1600200"/>
          </a:xfrm>
        </p:spPr>
        <p:txBody>
          <a:bodyPr/>
          <a:lstStyle/>
          <a:p>
            <a:r>
              <a:rPr lang="en-IN" b="1" dirty="0">
                <a:latin typeface="Times New Roman" panose="02020603050405020304" pitchFamily="18" charset="0"/>
                <a:cs typeface="Times New Roman" panose="02020603050405020304" pitchFamily="18" charset="0"/>
              </a:rPr>
              <a:t>FILL FEEDBACK FORM</a:t>
            </a:r>
          </a:p>
        </p:txBody>
      </p:sp>
      <p:sp>
        <p:nvSpPr>
          <p:cNvPr id="4" name="Text Placeholder 3">
            <a:extLst>
              <a:ext uri="{FF2B5EF4-FFF2-40B4-BE49-F238E27FC236}">
                <a16:creationId xmlns:a16="http://schemas.microsoft.com/office/drawing/2014/main" id="{1582D946-6AB5-71A3-D668-848C888E93AB}"/>
              </a:ext>
            </a:extLst>
          </p:cNvPr>
          <p:cNvSpPr>
            <a:spLocks noGrp="1"/>
          </p:cNvSpPr>
          <p:nvPr>
            <p:ph type="body" sz="half" idx="2"/>
          </p:nvPr>
        </p:nvSpPr>
        <p:spPr>
          <a:xfrm>
            <a:off x="150830" y="3073138"/>
            <a:ext cx="4621196" cy="2795850"/>
          </a:xfrm>
        </p:spPr>
        <p:txBody>
          <a:bodyPr/>
          <a:lstStyle/>
          <a:p>
            <a:r>
              <a:rPr lang="en-IN" dirty="0">
                <a:latin typeface="Times New Roman" panose="02020603050405020304" pitchFamily="18" charset="0"/>
                <a:cs typeface="Times New Roman" panose="02020603050405020304" pitchFamily="18" charset="0"/>
              </a:rPr>
              <a:t>. AFTER WE HAVE REVIEWD THE WEBSITE  NEXT STEP IS TO FILL THE FEEDBACK FORM</a:t>
            </a:r>
          </a:p>
          <a:p>
            <a:r>
              <a:rPr lang="en-IN" dirty="0">
                <a:latin typeface="Times New Roman" panose="02020603050405020304" pitchFamily="18" charset="0"/>
                <a:cs typeface="Times New Roman" panose="02020603050405020304" pitchFamily="18" charset="0"/>
              </a:rPr>
              <a:t>.THIS INCLUDE ENTERING NAME ADDRESS EMAIL ID AND PHONE NUMBER AS WELL</a:t>
            </a:r>
          </a:p>
          <a:p>
            <a:r>
              <a:rPr lang="en-IN" dirty="0">
                <a:latin typeface="Times New Roman" panose="02020603050405020304" pitchFamily="18" charset="0"/>
                <a:cs typeface="Times New Roman" panose="02020603050405020304" pitchFamily="18" charset="0"/>
              </a:rPr>
              <a:t>SUBMITTING IT</a:t>
            </a:r>
          </a:p>
        </p:txBody>
      </p:sp>
      <p:pic>
        <p:nvPicPr>
          <p:cNvPr id="6" name="Picture 5">
            <a:extLst>
              <a:ext uri="{FF2B5EF4-FFF2-40B4-BE49-F238E27FC236}">
                <a16:creationId xmlns:a16="http://schemas.microsoft.com/office/drawing/2014/main" id="{236A196A-29DF-4CCC-2E53-7D57A872BBE9}"/>
              </a:ext>
            </a:extLst>
          </p:cNvPr>
          <p:cNvPicPr>
            <a:picLocks noChangeAspect="1"/>
          </p:cNvPicPr>
          <p:nvPr/>
        </p:nvPicPr>
        <p:blipFill>
          <a:blip r:embed="rId2"/>
          <a:stretch>
            <a:fillRect/>
          </a:stretch>
        </p:blipFill>
        <p:spPr>
          <a:xfrm>
            <a:off x="4581427" y="679178"/>
            <a:ext cx="7459743" cy="5989839"/>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294684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4749D-D1CB-0EA4-E52C-AE14AC454543}"/>
              </a:ext>
            </a:extLst>
          </p:cNvPr>
          <p:cNvSpPr>
            <a:spLocks noGrp="1"/>
          </p:cNvSpPr>
          <p:nvPr>
            <p:ph type="title"/>
          </p:nvPr>
        </p:nvSpPr>
        <p:spPr>
          <a:xfrm>
            <a:off x="131976" y="457200"/>
            <a:ext cx="4640050" cy="1600200"/>
          </a:xfrm>
        </p:spPr>
        <p:txBody>
          <a:bodyPr/>
          <a:lstStyle/>
          <a:p>
            <a:r>
              <a:rPr lang="en-IN" b="1" dirty="0">
                <a:latin typeface="Times New Roman" panose="02020603050405020304" pitchFamily="18" charset="0"/>
                <a:cs typeface="Times New Roman" panose="02020603050405020304" pitchFamily="18" charset="0"/>
              </a:rPr>
              <a:t>LOGIN IN PAGE</a:t>
            </a:r>
          </a:p>
        </p:txBody>
      </p:sp>
      <p:sp>
        <p:nvSpPr>
          <p:cNvPr id="4" name="Text Placeholder 3">
            <a:extLst>
              <a:ext uri="{FF2B5EF4-FFF2-40B4-BE49-F238E27FC236}">
                <a16:creationId xmlns:a16="http://schemas.microsoft.com/office/drawing/2014/main" id="{6640B76A-11BB-5BD1-7B4C-1C079B343436}"/>
              </a:ext>
            </a:extLst>
          </p:cNvPr>
          <p:cNvSpPr>
            <a:spLocks noGrp="1"/>
          </p:cNvSpPr>
          <p:nvPr>
            <p:ph type="body" sz="half" idx="2"/>
          </p:nvPr>
        </p:nvSpPr>
        <p:spPr>
          <a:xfrm>
            <a:off x="839788" y="2988296"/>
            <a:ext cx="3932237" cy="2880691"/>
          </a:xfrm>
        </p:spPr>
        <p:txBody>
          <a:bodyPr/>
          <a:lstStyle/>
          <a:p>
            <a:r>
              <a:rPr lang="en-IN" dirty="0"/>
              <a:t>THIS IS BASIC INFO FOR ENTERING E-COMMERCE WEBSITE</a:t>
            </a:r>
          </a:p>
          <a:p>
            <a:r>
              <a:rPr lang="en-IN" dirty="0"/>
              <a:t>FIRST  IS TO ENTER FIRST NAME LASTNAME </a:t>
            </a:r>
          </a:p>
          <a:p>
            <a:r>
              <a:rPr lang="en-IN" dirty="0"/>
              <a:t>PHONE NUMBER EMAIL ID PASSWORD AND CONFORMING THE EMAIL ID </a:t>
            </a:r>
          </a:p>
        </p:txBody>
      </p:sp>
      <p:pic>
        <p:nvPicPr>
          <p:cNvPr id="6" name="Picture 5">
            <a:extLst>
              <a:ext uri="{FF2B5EF4-FFF2-40B4-BE49-F238E27FC236}">
                <a16:creationId xmlns:a16="http://schemas.microsoft.com/office/drawing/2014/main" id="{8CE428FF-150B-F417-7D18-E799C6EE29D9}"/>
              </a:ext>
            </a:extLst>
          </p:cNvPr>
          <p:cNvPicPr>
            <a:picLocks noChangeAspect="1"/>
          </p:cNvPicPr>
          <p:nvPr/>
        </p:nvPicPr>
        <p:blipFill>
          <a:blip r:embed="rId2"/>
          <a:stretch>
            <a:fillRect/>
          </a:stretch>
        </p:blipFill>
        <p:spPr>
          <a:xfrm>
            <a:off x="5326145" y="2097464"/>
            <a:ext cx="4986779" cy="3500915"/>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80202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4E50-E67C-F730-F73B-E8BD06F5D52B}"/>
              </a:ext>
            </a:extLst>
          </p:cNvPr>
          <p:cNvSpPr>
            <a:spLocks noGrp="1"/>
          </p:cNvSpPr>
          <p:nvPr>
            <p:ph type="title"/>
          </p:nvPr>
        </p:nvSpPr>
        <p:spPr>
          <a:xfrm>
            <a:off x="179912" y="268664"/>
            <a:ext cx="3932237" cy="1600200"/>
          </a:xfrm>
        </p:spPr>
        <p:txBody>
          <a:bodyPr/>
          <a:lstStyle/>
          <a:p>
            <a:r>
              <a:rPr lang="en-IN" b="1" dirty="0">
                <a:latin typeface="Times New Roman" panose="02020603050405020304" pitchFamily="18" charset="0"/>
                <a:cs typeface="Times New Roman" panose="02020603050405020304" pitchFamily="18" charset="0"/>
              </a:rPr>
              <a:t>React.js: User Interface</a:t>
            </a:r>
          </a:p>
        </p:txBody>
      </p:sp>
      <p:sp>
        <p:nvSpPr>
          <p:cNvPr id="4" name="Text Placeholder 3">
            <a:extLst>
              <a:ext uri="{FF2B5EF4-FFF2-40B4-BE49-F238E27FC236}">
                <a16:creationId xmlns:a16="http://schemas.microsoft.com/office/drawing/2014/main" id="{9937251D-99E4-393B-136F-A74D1CEAF8FA}"/>
              </a:ext>
            </a:extLst>
          </p:cNvPr>
          <p:cNvSpPr>
            <a:spLocks noGrp="1"/>
          </p:cNvSpPr>
          <p:nvPr>
            <p:ph type="body" sz="half" idx="2"/>
          </p:nvPr>
        </p:nvSpPr>
        <p:spPr>
          <a:xfrm>
            <a:off x="839788" y="2629608"/>
            <a:ext cx="3932237" cy="3239380"/>
          </a:xfrm>
        </p:spPr>
        <p:txBody>
          <a:bodyPr>
            <a:normAutofit/>
          </a:bodyPr>
          <a:lstStyle/>
          <a:p>
            <a:r>
              <a:rPr lang="en-IN" sz="1800" dirty="0">
                <a:latin typeface="Times New Roman" panose="02020603050405020304" pitchFamily="18" charset="0"/>
                <a:cs typeface="Times New Roman" panose="02020603050405020304" pitchFamily="18" charset="0"/>
              </a:rPr>
              <a:t>Component-Based </a:t>
            </a:r>
            <a:r>
              <a:rPr lang="en-IN" sz="1800" dirty="0" err="1">
                <a:latin typeface="Times New Roman" panose="02020603050405020304" pitchFamily="18" charset="0"/>
                <a:cs typeface="Times New Roman" panose="02020603050405020304" pitchFamily="18" charset="0"/>
              </a:rPr>
              <a:t>ArchitectureReact.js's</a:t>
            </a:r>
            <a:r>
              <a:rPr lang="en-IN" sz="1800" dirty="0">
                <a:latin typeface="Times New Roman" panose="02020603050405020304" pitchFamily="18" charset="0"/>
                <a:cs typeface="Times New Roman" panose="02020603050405020304" pitchFamily="18" charset="0"/>
              </a:rPr>
              <a:t> component-based architecture enables modular development and code reusability, making the UI easy to maintain and </a:t>
            </a:r>
            <a:r>
              <a:rPr lang="en-IN" sz="1800" dirty="0" err="1">
                <a:latin typeface="Times New Roman" panose="02020603050405020304" pitchFamily="18" charset="0"/>
                <a:cs typeface="Times New Roman" panose="02020603050405020304" pitchFamily="18" charset="0"/>
              </a:rPr>
              <a:t>update.Virtual</a:t>
            </a:r>
            <a:r>
              <a:rPr lang="en-IN" sz="1800" dirty="0">
                <a:latin typeface="Times New Roman" panose="02020603050405020304" pitchFamily="18" charset="0"/>
                <a:cs typeface="Times New Roman" panose="02020603050405020304" pitchFamily="18" charset="0"/>
              </a:rPr>
              <a:t> DOMReact.js utilizes a virtual DOM for efficient updates, enhancing performance and user </a:t>
            </a:r>
            <a:r>
              <a:rPr lang="en-IN" sz="1800" dirty="0" err="1">
                <a:latin typeface="Times New Roman" panose="02020603050405020304" pitchFamily="18" charset="0"/>
                <a:cs typeface="Times New Roman" panose="02020603050405020304" pitchFamily="18" charset="0"/>
              </a:rPr>
              <a:t>experience.JSX</a:t>
            </a:r>
            <a:r>
              <a:rPr lang="en-IN" sz="1800" dirty="0">
                <a:latin typeface="Times New Roman" panose="02020603050405020304" pitchFamily="18" charset="0"/>
                <a:cs typeface="Times New Roman" panose="02020603050405020304" pitchFamily="18" charset="0"/>
              </a:rPr>
              <a:t> Syntax</a:t>
            </a:r>
          </a:p>
        </p:txBody>
      </p:sp>
      <p:pic>
        <p:nvPicPr>
          <p:cNvPr id="2050" name="Picture 2" descr="Express.js vs Node.js: Which Backend ...">
            <a:extLst>
              <a:ext uri="{FF2B5EF4-FFF2-40B4-BE49-F238E27FC236}">
                <a16:creationId xmlns:a16="http://schemas.microsoft.com/office/drawing/2014/main" id="{498D6E9A-5C72-389F-BF6A-B6DF47F23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105" y="2629608"/>
            <a:ext cx="3224982" cy="2159207"/>
          </a:xfrm>
          <a:prstGeom prst="rect">
            <a:avLst/>
          </a:prstGeom>
          <a:noFill/>
          <a:effectLst>
            <a:glow rad="101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2" name="Picture 4" descr="Backend Framework">
            <a:extLst>
              <a:ext uri="{FF2B5EF4-FFF2-40B4-BE49-F238E27FC236}">
                <a16:creationId xmlns:a16="http://schemas.microsoft.com/office/drawing/2014/main" id="{DB5947DD-599B-BDE8-9A7E-A0E8C244F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5042" y="2629608"/>
            <a:ext cx="3224982" cy="2159207"/>
          </a:xfrm>
          <a:prstGeom prst="rect">
            <a:avLst/>
          </a:prstGeom>
          <a:noFill/>
          <a:effectLst>
            <a:glow rad="101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72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C76D-EF0B-0DAA-AB48-985DEE7717C2}"/>
              </a:ext>
            </a:extLst>
          </p:cNvPr>
          <p:cNvSpPr>
            <a:spLocks noGrp="1"/>
          </p:cNvSpPr>
          <p:nvPr>
            <p:ph type="title"/>
          </p:nvPr>
        </p:nvSpPr>
        <p:spPr>
          <a:xfrm>
            <a:off x="227046" y="395926"/>
            <a:ext cx="3932237" cy="1319752"/>
          </a:xfrm>
        </p:spPr>
        <p:txBody>
          <a:bodyPr/>
          <a:lstStyle/>
          <a:p>
            <a:r>
              <a:rPr lang="en-IN" b="1" dirty="0" err="1">
                <a:latin typeface="Times New Roman" panose="02020603050405020304" pitchFamily="18" charset="0"/>
                <a:cs typeface="Times New Roman" panose="02020603050405020304" pitchFamily="18" charset="0"/>
              </a:rPr>
              <a:t>React.js:Along</a:t>
            </a:r>
            <a:r>
              <a:rPr lang="en-IN" b="1" dirty="0">
                <a:latin typeface="Times New Roman" panose="02020603050405020304" pitchFamily="18" charset="0"/>
                <a:cs typeface="Times New Roman" panose="02020603050405020304" pitchFamily="18" charset="0"/>
              </a:rPr>
              <a:t> With </a:t>
            </a:r>
            <a:r>
              <a:rPr lang="en-IN" b="1" dirty="0" err="1">
                <a:latin typeface="Times New Roman" panose="02020603050405020304" pitchFamily="18" charset="0"/>
                <a:cs typeface="Times New Roman" panose="02020603050405020304" pitchFamily="18" charset="0"/>
              </a:rPr>
              <a:t>MongoDb</a:t>
            </a:r>
            <a:endParaRPr lang="en-IN"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1210D9C6-ACA3-B837-8AD7-B8A0D59CB19E}"/>
              </a:ext>
            </a:extLst>
          </p:cNvPr>
          <p:cNvSpPr>
            <a:spLocks noGrp="1"/>
          </p:cNvSpPr>
          <p:nvPr>
            <p:ph type="body" sz="half" idx="2"/>
          </p:nvPr>
        </p:nvSpPr>
        <p:spPr/>
        <p:txBody>
          <a:bodyPr>
            <a:noAutofit/>
          </a:bodyPr>
          <a:lstStyle/>
          <a:p>
            <a:r>
              <a:rPr lang="en-IN" dirty="0">
                <a:latin typeface="Times New Roman" panose="02020603050405020304" pitchFamily="18" charset="0"/>
                <a:cs typeface="Times New Roman" panose="02020603050405020304" pitchFamily="18" charset="0"/>
              </a:rPr>
              <a:t>JavaScript and XML, for writing declarative UI components.Node.js: Runtime Environment1JavaScript RuntimeNode.js allows developers to use JavaScript for both front-end and back-end  utilizes JSX syntax, a combination of development, improving code consistency and developer efficiency.2Non-Blocking I/</a:t>
            </a:r>
            <a:r>
              <a:rPr lang="en-IN" dirty="0" err="1">
                <a:latin typeface="Times New Roman" panose="02020603050405020304" pitchFamily="18" charset="0"/>
                <a:cs typeface="Times New Roman" panose="02020603050405020304" pitchFamily="18" charset="0"/>
              </a:rPr>
              <a:t>ONode.js's</a:t>
            </a:r>
            <a:r>
              <a:rPr lang="en-IN" dirty="0">
                <a:latin typeface="Times New Roman" panose="02020603050405020304" pitchFamily="18" charset="0"/>
                <a:cs typeface="Times New Roman" panose="02020603050405020304" pitchFamily="18" charset="0"/>
              </a:rPr>
              <a:t> non-blocking I/O model enables efficient handling of concurrent operations, improving performance and scalability.3Package ManagementNode.js utilizes </a:t>
            </a:r>
            <a:r>
              <a:rPr lang="en-IN" dirty="0" err="1">
                <a:latin typeface="Times New Roman" panose="02020603050405020304" pitchFamily="18" charset="0"/>
                <a:cs typeface="Times New Roman" panose="02020603050405020304" pitchFamily="18" charset="0"/>
              </a:rPr>
              <a:t>npm</a:t>
            </a:r>
            <a:r>
              <a:rPr lang="en-IN" dirty="0">
                <a:latin typeface="Times New Roman" panose="02020603050405020304" pitchFamily="18" charset="0"/>
                <a:cs typeface="Times New Roman" panose="02020603050405020304" pitchFamily="18" charset="0"/>
              </a:rPr>
              <a:t> (Node Package Manager) for easily installing and managing external libraries and </a:t>
            </a:r>
            <a:r>
              <a:rPr lang="en-IN" dirty="0" err="1">
                <a:latin typeface="Times New Roman" panose="02020603050405020304" pitchFamily="18" charset="0"/>
                <a:cs typeface="Times New Roman" panose="02020603050405020304" pitchFamily="18" charset="0"/>
              </a:rPr>
              <a:t>modules.Efficient</a:t>
            </a:r>
            <a:r>
              <a:rPr lang="en-IN" dirty="0">
                <a:latin typeface="Times New Roman" panose="02020603050405020304" pitchFamily="18" charset="0"/>
                <a:cs typeface="Times New Roman" panose="02020603050405020304" pitchFamily="18" charset="0"/>
              </a:rPr>
              <a:t> Data </a:t>
            </a:r>
            <a:r>
              <a:rPr lang="en-IN" dirty="0" err="1">
                <a:latin typeface="Times New Roman" panose="02020603050405020304" pitchFamily="18" charset="0"/>
                <a:cs typeface="Times New Roman" panose="02020603050405020304" pitchFamily="18" charset="0"/>
              </a:rPr>
              <a:t>ManagementNoSQLMongoDB's</a:t>
            </a:r>
            <a:r>
              <a:rPr lang="en-IN" dirty="0">
                <a:latin typeface="Times New Roman" panose="02020603050405020304" pitchFamily="18" charset="0"/>
                <a:cs typeface="Times New Roman" panose="02020603050405020304" pitchFamily="18" charset="0"/>
              </a:rPr>
              <a:t> NoSQL capabilities offer flexibility and scalability </a:t>
            </a:r>
          </a:p>
        </p:txBody>
      </p:sp>
      <p:pic>
        <p:nvPicPr>
          <p:cNvPr id="3074" name="Picture 2" descr="Setting Up MongoDB with Express.js: A ...">
            <a:extLst>
              <a:ext uri="{FF2B5EF4-FFF2-40B4-BE49-F238E27FC236}">
                <a16:creationId xmlns:a16="http://schemas.microsoft.com/office/drawing/2014/main" id="{68B83733-DD4D-B95B-DC5D-52877486B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3074" y="2514599"/>
            <a:ext cx="3341343" cy="2175387"/>
          </a:xfrm>
          <a:prstGeom prst="rect">
            <a:avLst/>
          </a:prstGeom>
          <a:noFill/>
          <a:effectLst>
            <a:glow rad="101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076" name="Picture 4" descr="Develop mern stack web application by ...">
            <a:extLst>
              <a:ext uri="{FF2B5EF4-FFF2-40B4-BE49-F238E27FC236}">
                <a16:creationId xmlns:a16="http://schemas.microsoft.com/office/drawing/2014/main" id="{88A7678E-11BF-E2CB-0B04-9BAC203C7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830" y="2514600"/>
            <a:ext cx="3341343" cy="2175387"/>
          </a:xfrm>
          <a:prstGeom prst="rect">
            <a:avLst/>
          </a:prstGeom>
          <a:noFill/>
          <a:effectLst>
            <a:glow rad="101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533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D8FC-D688-5EED-66BB-B004F3D24ABC}"/>
              </a:ext>
            </a:extLst>
          </p:cNvPr>
          <p:cNvSpPr>
            <a:spLocks noGrp="1"/>
          </p:cNvSpPr>
          <p:nvPr>
            <p:ph type="title"/>
          </p:nvPr>
        </p:nvSpPr>
        <p:spPr>
          <a:xfrm>
            <a:off x="839788" y="457200"/>
            <a:ext cx="3932237" cy="1183064"/>
          </a:xfrm>
        </p:spPr>
        <p:txBody>
          <a:bodyPr/>
          <a:lstStyle/>
          <a:p>
            <a:r>
              <a:rPr lang="en-IN" b="1" dirty="0">
                <a:latin typeface="Times New Roman" panose="02020603050405020304" pitchFamily="18" charset="0"/>
                <a:cs typeface="Times New Roman" panose="02020603050405020304" pitchFamily="18" charset="0"/>
              </a:rPr>
              <a:t>Secure User Authentication</a:t>
            </a:r>
          </a:p>
        </p:txBody>
      </p:sp>
      <p:sp>
        <p:nvSpPr>
          <p:cNvPr id="4" name="Text Placeholder 3">
            <a:extLst>
              <a:ext uri="{FF2B5EF4-FFF2-40B4-BE49-F238E27FC236}">
                <a16:creationId xmlns:a16="http://schemas.microsoft.com/office/drawing/2014/main" id="{0A462075-14C1-3E26-A0BB-8BB016157F3B}"/>
              </a:ext>
            </a:extLst>
          </p:cNvPr>
          <p:cNvSpPr>
            <a:spLocks noGrp="1"/>
          </p:cNvSpPr>
          <p:nvPr>
            <p:ph type="body" sz="half" idx="2"/>
          </p:nvPr>
        </p:nvSpPr>
        <p:spPr>
          <a:xfrm>
            <a:off x="839788" y="2337846"/>
            <a:ext cx="3932237" cy="3531141"/>
          </a:xfrm>
        </p:spPr>
        <p:txBody>
          <a:bodyPr>
            <a:normAutofit/>
          </a:bodyPr>
          <a:lstStyle/>
          <a:p>
            <a:r>
              <a:rPr lang="en-US" sz="2000" dirty="0">
                <a:latin typeface="Times New Roman" panose="02020603050405020304" pitchFamily="18" charset="0"/>
                <a:cs typeface="Times New Roman" panose="02020603050405020304" pitchFamily="18" charset="0"/>
              </a:rPr>
              <a:t>User Registration Users can create accounts with secure passwords and email verification. 2 Login Authentication Users authenticate with their credentials, and the system verifies their identity. 3 JWT Tokens JSON Web Tokens (JWT) are used for secure authentication and authorization, providing a stateless approach</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6EFEDFA-C44B-AFB6-1E55-CC9135C93199}"/>
              </a:ext>
            </a:extLst>
          </p:cNvPr>
          <p:cNvPicPr>
            <a:picLocks noChangeAspect="1"/>
          </p:cNvPicPr>
          <p:nvPr/>
        </p:nvPicPr>
        <p:blipFill>
          <a:blip r:embed="rId2"/>
          <a:stretch>
            <a:fillRect/>
          </a:stretch>
        </p:blipFill>
        <p:spPr>
          <a:xfrm>
            <a:off x="6328845" y="2337845"/>
            <a:ext cx="4061812" cy="2809189"/>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3076131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6A67-5A1E-E245-C4CD-EDAB98722A06}"/>
              </a:ext>
            </a:extLst>
          </p:cNvPr>
          <p:cNvSpPr>
            <a:spLocks noGrp="1"/>
          </p:cNvSpPr>
          <p:nvPr>
            <p:ph type="title"/>
          </p:nvPr>
        </p:nvSpPr>
        <p:spPr>
          <a:xfrm>
            <a:off x="301658" y="457200"/>
            <a:ext cx="4470367" cy="1060515"/>
          </a:xfrm>
        </p:spPr>
        <p:txBody>
          <a:bodyPr/>
          <a:lstStyle/>
          <a:p>
            <a:r>
              <a:rPr lang="en-IN" b="1" dirty="0">
                <a:latin typeface="Times New Roman" panose="02020603050405020304" pitchFamily="18" charset="0"/>
                <a:cs typeface="Times New Roman" panose="02020603050405020304" pitchFamily="18" charset="0"/>
              </a:rPr>
              <a:t>Real Time Features</a:t>
            </a:r>
          </a:p>
        </p:txBody>
      </p:sp>
      <p:sp>
        <p:nvSpPr>
          <p:cNvPr id="4" name="Text Placeholder 3">
            <a:extLst>
              <a:ext uri="{FF2B5EF4-FFF2-40B4-BE49-F238E27FC236}">
                <a16:creationId xmlns:a16="http://schemas.microsoft.com/office/drawing/2014/main" id="{F2D37A11-4189-37DF-7A30-68A4130C04A2}"/>
              </a:ext>
            </a:extLst>
          </p:cNvPr>
          <p:cNvSpPr>
            <a:spLocks noGrp="1"/>
          </p:cNvSpPr>
          <p:nvPr>
            <p:ph type="body" sz="half" idx="2"/>
          </p:nvPr>
        </p:nvSpPr>
        <p:spPr>
          <a:xfrm>
            <a:off x="839788" y="2057399"/>
            <a:ext cx="3932237" cy="4164291"/>
          </a:xfrm>
        </p:spPr>
        <p:txBody>
          <a:bodyPr>
            <a:normAutofit/>
          </a:bodyPr>
          <a:lstStyle/>
          <a:p>
            <a:r>
              <a:rPr lang="en-US" sz="2000" dirty="0">
                <a:latin typeface="Times New Roman" panose="02020603050405020304" pitchFamily="18" charset="0"/>
                <a:cs typeface="Times New Roman" panose="02020603050405020304" pitchFamily="18" charset="0"/>
              </a:rPr>
              <a:t>order Tracking Customer Support Notifications Provides real-time updates on the status of orders, from placement to delivery. Enables instant communication with customers through live chat or messaging services. Sends timely notifications regarding order updates, promotions, and other relevant information</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7A8AEFD-0AFB-695F-8A88-F3AFBB7F598F}"/>
              </a:ext>
            </a:extLst>
          </p:cNvPr>
          <p:cNvPicPr>
            <a:picLocks noChangeAspect="1"/>
          </p:cNvPicPr>
          <p:nvPr/>
        </p:nvPicPr>
        <p:blipFill>
          <a:blip r:embed="rId2"/>
          <a:stretch>
            <a:fillRect/>
          </a:stretch>
        </p:blipFill>
        <p:spPr>
          <a:xfrm>
            <a:off x="5944157" y="2130458"/>
            <a:ext cx="3360100" cy="2714919"/>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450565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EFD7-BF47-4936-C7B8-72C30E813C9C}"/>
              </a:ext>
            </a:extLst>
          </p:cNvPr>
          <p:cNvSpPr>
            <a:spLocks noGrp="1"/>
          </p:cNvSpPr>
          <p:nvPr>
            <p:ph type="title"/>
          </p:nvPr>
        </p:nvSpPr>
        <p:spPr>
          <a:xfrm>
            <a:off x="227045" y="0"/>
            <a:ext cx="3932237" cy="1600200"/>
          </a:xfrm>
        </p:spPr>
        <p:txBody>
          <a:bodyPr/>
          <a:lstStyle/>
          <a:p>
            <a:r>
              <a:rPr lang="en-IN" b="1" dirty="0">
                <a:latin typeface="Times New Roman" panose="02020603050405020304" pitchFamily="18" charset="0"/>
                <a:cs typeface="Times New Roman" panose="02020603050405020304" pitchFamily="18" charset="0"/>
              </a:rPr>
              <a:t>Scalable Deployment</a:t>
            </a:r>
          </a:p>
        </p:txBody>
      </p:sp>
      <p:sp>
        <p:nvSpPr>
          <p:cNvPr id="4" name="Text Placeholder 3">
            <a:extLst>
              <a:ext uri="{FF2B5EF4-FFF2-40B4-BE49-F238E27FC236}">
                <a16:creationId xmlns:a16="http://schemas.microsoft.com/office/drawing/2014/main" id="{00CCE056-017B-DA47-8DDF-2612C79FEC13}"/>
              </a:ext>
            </a:extLst>
          </p:cNvPr>
          <p:cNvSpPr>
            <a:spLocks noGrp="1"/>
          </p:cNvSpPr>
          <p:nvPr>
            <p:ph type="body" sz="half" idx="2"/>
          </p:nvPr>
        </p:nvSpPr>
        <p:spPr/>
        <p:txBody>
          <a:bodyPr>
            <a:normAutofit/>
          </a:bodyPr>
          <a:lstStyle/>
          <a:p>
            <a:r>
              <a:rPr lang="en-US" sz="2000" dirty="0">
                <a:latin typeface="Times New Roman" panose="02020603050405020304" pitchFamily="18" charset="0"/>
                <a:cs typeface="Times New Roman" panose="02020603050405020304" pitchFamily="18" charset="0"/>
              </a:rPr>
              <a:t>Cloud Platform Deploying on a cloud platform provides scalability, flexibility, and cost-effectiveness.</a:t>
            </a:r>
          </a:p>
          <a:p>
            <a:endParaRPr lang="en-US" sz="20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Serverless Architecture Utilizing a serverless architecture allows for automatic scaling based on demand, minimizing resource overhea</a:t>
            </a:r>
            <a:r>
              <a:rPr lang="en-US" sz="2000" dirty="0">
                <a:latin typeface="Times New Roman" panose="02020603050405020304" pitchFamily="18" charset="0"/>
                <a:cs typeface="Times New Roman" panose="02020603050405020304" pitchFamily="18" charset="0"/>
              </a:rPr>
              <a:t>d</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C48FC14-231D-CDCF-0438-8F82FACF001F}"/>
              </a:ext>
            </a:extLst>
          </p:cNvPr>
          <p:cNvPicPr>
            <a:picLocks noChangeAspect="1"/>
          </p:cNvPicPr>
          <p:nvPr/>
        </p:nvPicPr>
        <p:blipFill>
          <a:blip r:embed="rId2"/>
          <a:stretch>
            <a:fillRect/>
          </a:stretch>
        </p:blipFill>
        <p:spPr>
          <a:xfrm>
            <a:off x="5306714" y="969016"/>
            <a:ext cx="4614034" cy="2176768"/>
          </a:xfrm>
          <a:prstGeom prst="rect">
            <a:avLst/>
          </a:prstGeom>
          <a:effectLst>
            <a:glow rad="101600">
              <a:schemeClr val="accent5">
                <a:satMod val="175000"/>
                <a:alpha val="40000"/>
              </a:schemeClr>
            </a:glow>
          </a:effectLst>
        </p:spPr>
      </p:pic>
      <p:pic>
        <p:nvPicPr>
          <p:cNvPr id="8" name="Picture 7">
            <a:extLst>
              <a:ext uri="{FF2B5EF4-FFF2-40B4-BE49-F238E27FC236}">
                <a16:creationId xmlns:a16="http://schemas.microsoft.com/office/drawing/2014/main" id="{DF8B6A97-8810-D326-9F5F-A6E39A3EEBE3}"/>
              </a:ext>
            </a:extLst>
          </p:cNvPr>
          <p:cNvPicPr>
            <a:picLocks noChangeAspect="1"/>
          </p:cNvPicPr>
          <p:nvPr/>
        </p:nvPicPr>
        <p:blipFill>
          <a:blip r:embed="rId3"/>
          <a:stretch>
            <a:fillRect/>
          </a:stretch>
        </p:blipFill>
        <p:spPr>
          <a:xfrm>
            <a:off x="5304652" y="3812350"/>
            <a:ext cx="4616096" cy="2176769"/>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2989265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F310-B69E-CE8C-2FAB-8696CEF2EA87}"/>
              </a:ext>
            </a:extLst>
          </p:cNvPr>
          <p:cNvSpPr>
            <a:spLocks noGrp="1"/>
          </p:cNvSpPr>
          <p:nvPr>
            <p:ph type="title"/>
          </p:nvPr>
        </p:nvSpPr>
        <p:spPr>
          <a:xfrm>
            <a:off x="207390" y="457200"/>
            <a:ext cx="4564635" cy="1600200"/>
          </a:xfrm>
        </p:spPr>
        <p:txBody>
          <a:bodyPr/>
          <a:lstStyle/>
          <a:p>
            <a:r>
              <a:rPr lang="en-IN" b="1" dirty="0">
                <a:latin typeface="Times New Roman" panose="02020603050405020304" pitchFamily="18" charset="0"/>
                <a:cs typeface="Times New Roman" panose="02020603050405020304" pitchFamily="18" charset="0"/>
              </a:rPr>
              <a:t>Conclusion: Future Roadmap</a:t>
            </a:r>
          </a:p>
        </p:txBody>
      </p:sp>
      <p:sp>
        <p:nvSpPr>
          <p:cNvPr id="4" name="Text Placeholder 3">
            <a:extLst>
              <a:ext uri="{FF2B5EF4-FFF2-40B4-BE49-F238E27FC236}">
                <a16:creationId xmlns:a16="http://schemas.microsoft.com/office/drawing/2014/main" id="{CBBB7CCB-7356-9402-2D1D-6FD745179CEA}"/>
              </a:ext>
            </a:extLst>
          </p:cNvPr>
          <p:cNvSpPr>
            <a:spLocks noGrp="1"/>
          </p:cNvSpPr>
          <p:nvPr>
            <p:ph type="body" sz="half" idx="2"/>
          </p:nvPr>
        </p:nvSpPr>
        <p:spPr>
          <a:xfrm>
            <a:off x="839788" y="2809188"/>
            <a:ext cx="3932237" cy="3059800"/>
          </a:xfrm>
        </p:spPr>
        <p:txBody>
          <a:bodyPr/>
          <a:lstStyle/>
          <a:p>
            <a:r>
              <a:rPr lang="en-US" dirty="0">
                <a:latin typeface="Times New Roman" panose="02020603050405020304" pitchFamily="18" charset="0"/>
                <a:cs typeface="Times New Roman" panose="02020603050405020304" pitchFamily="18" charset="0"/>
              </a:rPr>
              <a:t>Enhanced Personalization Implement personalized recommendations and product suggestions based on user preferences.</a:t>
            </a:r>
          </a:p>
          <a:p>
            <a:r>
              <a:rPr lang="en-US" dirty="0">
                <a:latin typeface="Times New Roman" panose="02020603050405020304" pitchFamily="18" charset="0"/>
                <a:cs typeface="Times New Roman" panose="02020603050405020304" pitchFamily="18" charset="0"/>
              </a:rPr>
              <a:t>Mobile App Development Develop a native mobile app for iOS and Android to enhance the shopping experience on mobile devices.</a:t>
            </a:r>
          </a:p>
          <a:p>
            <a:r>
              <a:rPr lang="en-US" dirty="0">
                <a:latin typeface="Times New Roman" panose="02020603050405020304" pitchFamily="18" charset="0"/>
                <a:cs typeface="Times New Roman" panose="02020603050405020304" pitchFamily="18" charset="0"/>
              </a:rPr>
              <a:t>Integration with Social Media Integrate with social media platforms to enable sharing and promoting products</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D272CF4-476A-EFFA-3FA3-7AC142101795}"/>
              </a:ext>
            </a:extLst>
          </p:cNvPr>
          <p:cNvPicPr>
            <a:picLocks noChangeAspect="1"/>
          </p:cNvPicPr>
          <p:nvPr/>
        </p:nvPicPr>
        <p:blipFill>
          <a:blip r:embed="rId2"/>
          <a:stretch>
            <a:fillRect/>
          </a:stretch>
        </p:blipFill>
        <p:spPr>
          <a:xfrm>
            <a:off x="5279923" y="2611225"/>
            <a:ext cx="6512520" cy="2460396"/>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1311922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1058F7-D3CB-A0A0-1103-C9E5C2A84371}"/>
              </a:ext>
            </a:extLst>
          </p:cNvPr>
          <p:cNvSpPr txBox="1"/>
          <p:nvPr/>
        </p:nvSpPr>
        <p:spPr>
          <a:xfrm>
            <a:off x="4003794" y="2853715"/>
            <a:ext cx="5889522" cy="646331"/>
          </a:xfrm>
          <a:prstGeom prst="rect">
            <a:avLst/>
          </a:prstGeom>
          <a:noFill/>
        </p:spPr>
        <p:txBody>
          <a:bodyPr wrap="square" rtlCol="0">
            <a:spAutoFit/>
          </a:bodyPr>
          <a:lstStyle/>
          <a:p>
            <a:r>
              <a:rPr lang="en-IN" dirty="0"/>
              <a:t>DEMO LINK FOR OUR PROJECT </a:t>
            </a:r>
          </a:p>
          <a:p>
            <a:endParaRPr lang="en-IN" dirty="0"/>
          </a:p>
        </p:txBody>
      </p:sp>
      <p:sp>
        <p:nvSpPr>
          <p:cNvPr id="3" name="TextBox 2">
            <a:extLst>
              <a:ext uri="{FF2B5EF4-FFF2-40B4-BE49-F238E27FC236}">
                <a16:creationId xmlns:a16="http://schemas.microsoft.com/office/drawing/2014/main" id="{8F738084-5BDC-8F8F-6B45-57637A69FE57}"/>
              </a:ext>
            </a:extLst>
          </p:cNvPr>
          <p:cNvSpPr txBox="1"/>
          <p:nvPr/>
        </p:nvSpPr>
        <p:spPr>
          <a:xfrm>
            <a:off x="3681492" y="3429000"/>
            <a:ext cx="5132439" cy="646331"/>
          </a:xfrm>
          <a:prstGeom prst="rect">
            <a:avLst/>
          </a:prstGeom>
          <a:noFill/>
        </p:spPr>
        <p:txBody>
          <a:bodyPr wrap="square" rtlCol="0">
            <a:spAutoFit/>
          </a:bodyPr>
          <a:lstStyle/>
          <a:p>
            <a:r>
              <a:rPr lang="en-IN" sz="1800" u="sng">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2"/>
              </a:rPr>
              <a:t>https://drive.google.com/drive/folders/1-6zaKWCSqjY2Tix5kMrbdHb0bz0KBWBv</a:t>
            </a:r>
            <a:endParaRPr lang="en-IN"/>
          </a:p>
        </p:txBody>
      </p:sp>
    </p:spTree>
    <p:extLst>
      <p:ext uri="{BB962C8B-B14F-4D97-AF65-F5344CB8AC3E}">
        <p14:creationId xmlns:p14="http://schemas.microsoft.com/office/powerpoint/2010/main" val="1985614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FAC55D-4CAE-6601-5EB4-77D95976FEA4}"/>
              </a:ext>
            </a:extLst>
          </p:cNvPr>
          <p:cNvSpPr txBox="1"/>
          <p:nvPr/>
        </p:nvSpPr>
        <p:spPr>
          <a:xfrm>
            <a:off x="4809744" y="2971800"/>
            <a:ext cx="2242131" cy="523220"/>
          </a:xfrm>
          <a:prstGeom prst="rect">
            <a:avLst/>
          </a:prstGeom>
          <a:noFill/>
        </p:spPr>
        <p:txBody>
          <a:bodyPr wrap="square" rtlCol="0">
            <a:spAutoFit/>
          </a:bodyPr>
          <a:lstStyle/>
          <a:p>
            <a:r>
              <a:rPr lang="en-IN" sz="2800" b="1" dirty="0">
                <a:latin typeface="Berlin Sans FB Demi" panose="020E0802020502020306" pitchFamily="34" charset="0"/>
              </a:rPr>
              <a:t>Thank You…</a:t>
            </a:r>
          </a:p>
        </p:txBody>
      </p:sp>
    </p:spTree>
    <p:extLst>
      <p:ext uri="{BB962C8B-B14F-4D97-AF65-F5344CB8AC3E}">
        <p14:creationId xmlns:p14="http://schemas.microsoft.com/office/powerpoint/2010/main" val="407911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8FD525-F48F-FF20-7121-0B41CB52622A}"/>
              </a:ext>
            </a:extLst>
          </p:cNvPr>
          <p:cNvSpPr txBox="1"/>
          <p:nvPr/>
        </p:nvSpPr>
        <p:spPr>
          <a:xfrm>
            <a:off x="2777613" y="800149"/>
            <a:ext cx="6636774" cy="369332"/>
          </a:xfrm>
          <a:prstGeom prst="rect">
            <a:avLst/>
          </a:prstGeom>
          <a:noFill/>
        </p:spPr>
        <p:txBody>
          <a:bodyPr wrap="square" rtlCol="0">
            <a:spAutoFit/>
          </a:bodyPr>
          <a:lstStyle/>
          <a:p>
            <a:pPr algn="ctr"/>
            <a:r>
              <a:rPr lang="en-IN" b="1" dirty="0">
                <a:highlight>
                  <a:srgbClr val="FFFF00"/>
                </a:highlight>
                <a:latin typeface="Times New Roman" panose="02020603050405020304" pitchFamily="18" charset="0"/>
                <a:cs typeface="Times New Roman" panose="02020603050405020304" pitchFamily="18" charset="0"/>
              </a:rPr>
              <a:t>SHOPEZ:E-COMMERCE APPLICATION USING MERN </a:t>
            </a:r>
          </a:p>
        </p:txBody>
      </p:sp>
      <p:sp>
        <p:nvSpPr>
          <p:cNvPr id="4" name="TextBox 3">
            <a:extLst>
              <a:ext uri="{FF2B5EF4-FFF2-40B4-BE49-F238E27FC236}">
                <a16:creationId xmlns:a16="http://schemas.microsoft.com/office/drawing/2014/main" id="{1A0F7413-8B27-BE86-90CD-854BDD80F5E4}"/>
              </a:ext>
            </a:extLst>
          </p:cNvPr>
          <p:cNvSpPr txBox="1"/>
          <p:nvPr/>
        </p:nvSpPr>
        <p:spPr>
          <a:xfrm>
            <a:off x="1851115" y="2351988"/>
            <a:ext cx="5049306" cy="2893100"/>
          </a:xfrm>
          <a:prstGeom prst="rect">
            <a:avLst/>
          </a:prstGeom>
          <a:noFill/>
        </p:spPr>
        <p:txBody>
          <a:bodyPr wrap="square" rtlCol="0">
            <a:spAutoFit/>
          </a:bodyPr>
          <a:lstStyle/>
          <a:p>
            <a:pPr lvl="1"/>
            <a:r>
              <a:rPr lang="en-IN" sz="2000" b="1" dirty="0"/>
              <a:t>TEAM MEMBERS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ighlight>
                  <a:srgbClr val="000080"/>
                </a:highlight>
                <a:latin typeface="Times New Roman" panose="02020603050405020304" pitchFamily="18" charset="0"/>
                <a:cs typeface="Times New Roman" panose="02020603050405020304" pitchFamily="18" charset="0"/>
              </a:rPr>
              <a:t>HARISH.N(212621243006)</a:t>
            </a:r>
          </a:p>
          <a:p>
            <a:pPr marL="285750" indent="-285750">
              <a:buFont typeface="Arial" panose="020B0604020202020204" pitchFamily="34" charset="0"/>
              <a:buChar char="•"/>
            </a:pPr>
            <a:endParaRPr lang="en-IN" dirty="0">
              <a:highlight>
                <a:srgbClr val="00008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highlight>
                  <a:srgbClr val="000080"/>
                </a:highlight>
                <a:latin typeface="Times New Roman" panose="02020603050405020304" pitchFamily="18" charset="0"/>
                <a:cs typeface="Times New Roman" panose="02020603050405020304" pitchFamily="18" charset="0"/>
              </a:rPr>
              <a:t>MOHAMMED RIZWAN.F(212621243018)</a:t>
            </a:r>
          </a:p>
          <a:p>
            <a:pPr marL="285750" indent="-285750">
              <a:buFont typeface="Arial" panose="020B0604020202020204" pitchFamily="34" charset="0"/>
              <a:buChar char="•"/>
            </a:pPr>
            <a:endParaRPr lang="en-IN" dirty="0">
              <a:highlight>
                <a:srgbClr val="00008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highlight>
                  <a:srgbClr val="000080"/>
                </a:highlight>
                <a:latin typeface="Times New Roman" panose="02020603050405020304" pitchFamily="18" charset="0"/>
                <a:cs typeface="Times New Roman" panose="02020603050405020304" pitchFamily="18" charset="0"/>
              </a:rPr>
              <a:t>SANTHOSH.T(212621243027)</a:t>
            </a:r>
          </a:p>
          <a:p>
            <a:pPr marL="285750" indent="-285750">
              <a:buFont typeface="Arial" panose="020B0604020202020204" pitchFamily="34" charset="0"/>
              <a:buChar char="•"/>
            </a:pPr>
            <a:endParaRPr lang="en-IN" dirty="0">
              <a:highlight>
                <a:srgbClr val="00008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highlight>
                  <a:srgbClr val="000080"/>
                </a:highlight>
                <a:latin typeface="Times New Roman" panose="02020603050405020304" pitchFamily="18" charset="0"/>
                <a:cs typeface="Times New Roman" panose="02020603050405020304" pitchFamily="18" charset="0"/>
              </a:rPr>
              <a:t>SURYA PRAKASH.G(212621243034</a:t>
            </a:r>
            <a:r>
              <a:rPr lang="en-IN" dirty="0">
                <a:solidFill>
                  <a:schemeClr val="bg1"/>
                </a:solidFill>
                <a:highlight>
                  <a:srgbClr val="000080"/>
                </a:highligh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78750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5091-F5A4-53BC-B180-E5830FD1950E}"/>
              </a:ext>
            </a:extLst>
          </p:cNvPr>
          <p:cNvSpPr>
            <a:spLocks noGrp="1"/>
          </p:cNvSpPr>
          <p:nvPr>
            <p:ph type="title"/>
          </p:nvPr>
        </p:nvSpPr>
        <p:spPr>
          <a:xfrm>
            <a:off x="839788" y="1524000"/>
            <a:ext cx="3932237" cy="533400"/>
          </a:xfrm>
        </p:spPr>
        <p:txBody>
          <a:bodyPr/>
          <a:lstStyle/>
          <a:p>
            <a:r>
              <a:rPr lang="en-IN" b="1" dirty="0">
                <a:latin typeface="Times New Roman" panose="02020603050405020304" pitchFamily="18" charset="0"/>
                <a:cs typeface="Times New Roman" panose="02020603050405020304" pitchFamily="18" charset="0"/>
              </a:rPr>
              <a:t>INTRODUCTION</a:t>
            </a:r>
          </a:p>
        </p:txBody>
      </p:sp>
      <p:sp>
        <p:nvSpPr>
          <p:cNvPr id="3" name="Picture Placeholder 2">
            <a:extLst>
              <a:ext uri="{FF2B5EF4-FFF2-40B4-BE49-F238E27FC236}">
                <a16:creationId xmlns:a16="http://schemas.microsoft.com/office/drawing/2014/main" id="{8BCFF977-BB0F-C04D-0DC1-551CECD4E243}"/>
              </a:ext>
            </a:extLst>
          </p:cNvPr>
          <p:cNvSpPr>
            <a:spLocks noGrp="1"/>
          </p:cNvSpPr>
          <p:nvPr>
            <p:ph type="pic" idx="1"/>
          </p:nvPr>
        </p:nvSpPr>
        <p:spPr/>
      </p:sp>
      <p:sp>
        <p:nvSpPr>
          <p:cNvPr id="4" name="Text Placeholder 3">
            <a:extLst>
              <a:ext uri="{FF2B5EF4-FFF2-40B4-BE49-F238E27FC236}">
                <a16:creationId xmlns:a16="http://schemas.microsoft.com/office/drawing/2014/main" id="{1B859E08-ECC6-61E6-517E-5FD2A9BD30F7}"/>
              </a:ext>
            </a:extLst>
          </p:cNvPr>
          <p:cNvSpPr>
            <a:spLocks noGrp="1"/>
          </p:cNvSpPr>
          <p:nvPr>
            <p:ph type="body" sz="half" idx="2"/>
          </p:nvPr>
        </p:nvSpPr>
        <p:spPr>
          <a:xfrm>
            <a:off x="839788" y="2538167"/>
            <a:ext cx="3673735" cy="3542122"/>
          </a:xfrm>
        </p:spPr>
        <p:txBody>
          <a:bodyPr>
            <a:normAutofit/>
          </a:bodyPr>
          <a:lstStyle/>
          <a:p>
            <a:r>
              <a:rPr lang="en-US" sz="2400" dirty="0" err="1">
                <a:latin typeface="Times New Roman" panose="02020603050405020304" pitchFamily="18" charset="0"/>
                <a:cs typeface="Times New Roman" panose="02020603050405020304" pitchFamily="18" charset="0"/>
              </a:rPr>
              <a:t>Shopez</a:t>
            </a:r>
            <a:r>
              <a:rPr lang="en-US" sz="2400" dirty="0">
                <a:latin typeface="Times New Roman" panose="02020603050405020304" pitchFamily="18" charset="0"/>
                <a:cs typeface="Times New Roman" panose="02020603050405020304" pitchFamily="18" charset="0"/>
              </a:rPr>
              <a:t> is an e-commerce platform built using the </a:t>
            </a:r>
            <a:r>
              <a:rPr lang="en-US" sz="2400" dirty="0" err="1">
                <a:latin typeface="Times New Roman" panose="02020603050405020304" pitchFamily="18" charset="0"/>
                <a:cs typeface="Times New Roman" panose="02020603050405020304" pitchFamily="18" charset="0"/>
              </a:rPr>
              <a:t>mern</a:t>
            </a:r>
            <a:r>
              <a:rPr lang="en-US" sz="2400" dirty="0">
                <a:latin typeface="Times New Roman" panose="02020603050405020304" pitchFamily="18" charset="0"/>
                <a:cs typeface="Times New Roman" panose="02020603050405020304" pitchFamily="18" charset="0"/>
              </a:rPr>
              <a:t> stack. The platform provides a seamless online shopping experience with intuitive user interface, robust backend, and secure payment processing.</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39E831E-E7F7-3340-C154-A6D97FA2DE21}"/>
              </a:ext>
            </a:extLst>
          </p:cNvPr>
          <p:cNvPicPr>
            <a:picLocks noChangeAspect="1"/>
          </p:cNvPicPr>
          <p:nvPr/>
        </p:nvPicPr>
        <p:blipFill>
          <a:blip r:embed="rId2"/>
          <a:stretch>
            <a:fillRect/>
          </a:stretch>
        </p:blipFill>
        <p:spPr>
          <a:xfrm>
            <a:off x="4701075" y="641205"/>
            <a:ext cx="6841865" cy="5346640"/>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1852140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E510-E114-A8DA-D801-AF552050D77D}"/>
              </a:ext>
            </a:extLst>
          </p:cNvPr>
          <p:cNvSpPr>
            <a:spLocks noGrp="1"/>
          </p:cNvSpPr>
          <p:nvPr>
            <p:ph type="title"/>
          </p:nvPr>
        </p:nvSpPr>
        <p:spPr>
          <a:xfrm>
            <a:off x="839788" y="457200"/>
            <a:ext cx="3932237" cy="1600200"/>
          </a:xfrm>
        </p:spPr>
        <p:txBody>
          <a:bodyPr/>
          <a:lstStyle/>
          <a:p>
            <a:r>
              <a:rPr lang="en-IN" b="1" dirty="0">
                <a:latin typeface="Times New Roman" panose="02020603050405020304" pitchFamily="18" charset="0"/>
                <a:cs typeface="Times New Roman" panose="02020603050405020304" pitchFamily="18" charset="0"/>
              </a:rPr>
              <a:t>MongoDB: Data Storage</a:t>
            </a:r>
          </a:p>
        </p:txBody>
      </p:sp>
      <p:sp>
        <p:nvSpPr>
          <p:cNvPr id="4" name="Text Placeholder 3">
            <a:extLst>
              <a:ext uri="{FF2B5EF4-FFF2-40B4-BE49-F238E27FC236}">
                <a16:creationId xmlns:a16="http://schemas.microsoft.com/office/drawing/2014/main" id="{970F1BA8-5AE8-6581-8F96-AC98C4D18150}"/>
              </a:ext>
            </a:extLst>
          </p:cNvPr>
          <p:cNvSpPr>
            <a:spLocks noGrp="1"/>
          </p:cNvSpPr>
          <p:nvPr>
            <p:ph type="body" sz="half" idx="2"/>
          </p:nvPr>
        </p:nvSpPr>
        <p:spPr>
          <a:xfrm>
            <a:off x="839788" y="2291696"/>
            <a:ext cx="3619325" cy="3811588"/>
          </a:xfrm>
        </p:spPr>
        <p:txBody>
          <a:bodyPr>
            <a:normAutofit/>
          </a:bodyPr>
          <a:lstStyle/>
          <a:p>
            <a:r>
              <a:rPr lang="en-IN" sz="1800" dirty="0">
                <a:latin typeface="Times New Roman" panose="02020603050405020304" pitchFamily="18" charset="0"/>
                <a:cs typeface="Times New Roman" panose="02020603050405020304" pitchFamily="18" charset="0"/>
              </a:rPr>
              <a:t>Flexible </a:t>
            </a:r>
            <a:r>
              <a:rPr lang="en-IN" sz="1800" dirty="0" err="1">
                <a:latin typeface="Times New Roman" panose="02020603050405020304" pitchFamily="18" charset="0"/>
                <a:cs typeface="Times New Roman" panose="02020603050405020304" pitchFamily="18" charset="0"/>
              </a:rPr>
              <a:t>SchemaMongoDB's</a:t>
            </a:r>
            <a:r>
              <a:rPr lang="en-IN" sz="1800" dirty="0">
                <a:latin typeface="Times New Roman" panose="02020603050405020304" pitchFamily="18" charset="0"/>
                <a:cs typeface="Times New Roman" panose="02020603050405020304" pitchFamily="18" charset="0"/>
              </a:rPr>
              <a:t> flexible schema allows for easy adaptation as business requirements </a:t>
            </a:r>
            <a:r>
              <a:rPr lang="en-IN" sz="1800" dirty="0" err="1">
                <a:latin typeface="Times New Roman" panose="02020603050405020304" pitchFamily="18" charset="0"/>
                <a:cs typeface="Times New Roman" panose="02020603050405020304" pitchFamily="18" charset="0"/>
              </a:rPr>
              <a:t>evolve.ScalabilityMongoDB's</a:t>
            </a:r>
            <a:r>
              <a:rPr lang="en-IN" sz="1800" dirty="0">
                <a:latin typeface="Times New Roman" panose="02020603050405020304" pitchFamily="18" charset="0"/>
                <a:cs typeface="Times New Roman" panose="02020603050405020304" pitchFamily="18" charset="0"/>
              </a:rPr>
              <a:t> scalability enables seamless handling of increasing data volume and user </a:t>
            </a:r>
            <a:r>
              <a:rPr lang="en-IN" sz="1800" dirty="0" err="1">
                <a:latin typeface="Times New Roman" panose="02020603050405020304" pitchFamily="18" charset="0"/>
                <a:cs typeface="Times New Roman" panose="02020603050405020304" pitchFamily="18" charset="0"/>
              </a:rPr>
              <a:t>traffic.Data</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TypesMongoDB</a:t>
            </a:r>
            <a:r>
              <a:rPr lang="en-IN" sz="1800" dirty="0">
                <a:latin typeface="Times New Roman" panose="02020603050405020304" pitchFamily="18" charset="0"/>
                <a:cs typeface="Times New Roman" panose="02020603050405020304" pitchFamily="18" charset="0"/>
              </a:rPr>
              <a:t> supports various data types, including documents, arrays, and embedded objects, to represent complex data structures.Express.js: Server-Side Development</a:t>
            </a:r>
          </a:p>
        </p:txBody>
      </p:sp>
      <p:pic>
        <p:nvPicPr>
          <p:cNvPr id="1026" name="Picture 2" descr="Where to Learn MongoDB in 2022. Youtube ...">
            <a:extLst>
              <a:ext uri="{FF2B5EF4-FFF2-40B4-BE49-F238E27FC236}">
                <a16:creationId xmlns:a16="http://schemas.microsoft.com/office/drawing/2014/main" id="{BE52A4C0-69E6-A441-B060-328518686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061" y="431116"/>
            <a:ext cx="4243502" cy="2104103"/>
          </a:xfrm>
          <a:prstGeom prst="rect">
            <a:avLst/>
          </a:prstGeom>
          <a:noFill/>
          <a:effectLst>
            <a:glow rad="635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28" name="Picture 4" descr="Introduction To MongoDB and Concepts ...">
            <a:extLst>
              <a:ext uri="{FF2B5EF4-FFF2-40B4-BE49-F238E27FC236}">
                <a16:creationId xmlns:a16="http://schemas.microsoft.com/office/drawing/2014/main" id="{2B615658-7DE0-BDCB-2924-8649796D1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060" y="2725051"/>
            <a:ext cx="4243501" cy="1567094"/>
          </a:xfrm>
          <a:prstGeom prst="rect">
            <a:avLst/>
          </a:prstGeom>
          <a:noFill/>
          <a:effectLst>
            <a:glow rad="635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30" name="Picture 6" descr="MongoDB Tutorial For .NET Developers">
            <a:extLst>
              <a:ext uri="{FF2B5EF4-FFF2-40B4-BE49-F238E27FC236}">
                <a16:creationId xmlns:a16="http://schemas.microsoft.com/office/drawing/2014/main" id="{FF747804-06EC-C2C7-0EB1-AF01CB48E8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060" y="4481977"/>
            <a:ext cx="4243501" cy="2104103"/>
          </a:xfrm>
          <a:prstGeom prst="rect">
            <a:avLst/>
          </a:prstGeom>
          <a:noFill/>
          <a:effectLst>
            <a:glow rad="635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089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42E0-4D2E-E335-4683-2202BFCB0CCA}"/>
              </a:ext>
            </a:extLst>
          </p:cNvPr>
          <p:cNvSpPr>
            <a:spLocks noGrp="1"/>
          </p:cNvSpPr>
          <p:nvPr>
            <p:ph type="title"/>
          </p:nvPr>
        </p:nvSpPr>
        <p:spPr>
          <a:xfrm>
            <a:off x="368448" y="457200"/>
            <a:ext cx="3932237" cy="1600200"/>
          </a:xfrm>
        </p:spPr>
        <p:txBody>
          <a:bodyPr/>
          <a:lstStyle/>
          <a:p>
            <a:r>
              <a:rPr lang="en-IN" b="1" i="0" dirty="0">
                <a:effectLst/>
                <a:latin typeface="Times New Roman" panose="02020603050405020304" pitchFamily="18" charset="0"/>
                <a:cs typeface="Times New Roman" panose="02020603050405020304" pitchFamily="18" charset="0"/>
              </a:rPr>
              <a:t>Product </a:t>
            </a:r>
            <a:r>
              <a:rPr lang="en-IN" b="1" i="0" dirty="0" err="1">
                <a:effectLst/>
                <a:latin typeface="Times New Roman" panose="02020603050405020304" pitchFamily="18" charset="0"/>
                <a:cs typeface="Times New Roman" panose="02020603050405020304" pitchFamily="18" charset="0"/>
              </a:rPr>
              <a:t>Catalog</a:t>
            </a:r>
            <a:r>
              <a:rPr lang="en-IN" b="1" i="0" dirty="0">
                <a:effectLst/>
                <a:latin typeface="Times New Roman" panose="02020603050405020304" pitchFamily="18" charset="0"/>
                <a:cs typeface="Times New Roman" panose="02020603050405020304" pitchFamily="18" charset="0"/>
              </a:rPr>
              <a:t>:</a:t>
            </a:r>
            <a:br>
              <a:rPr lang="en-IN" b="1" i="0" dirty="0">
                <a:effectLst/>
                <a:latin typeface="Times New Roman" panose="02020603050405020304" pitchFamily="18" charset="0"/>
                <a:cs typeface="Times New Roman" panose="02020603050405020304" pitchFamily="18" charset="0"/>
              </a:rPr>
            </a:br>
            <a:r>
              <a:rPr lang="en-IN" b="1" i="0" dirty="0">
                <a:effectLst/>
                <a:latin typeface="-apple-system"/>
              </a:rPr>
              <a:t>Shopping Cart and Checkout:</a:t>
            </a:r>
            <a:endParaRPr lang="en-IN"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E8C0EDD-8579-44B8-4490-A1F0F7A5A6AF}"/>
              </a:ext>
            </a:extLst>
          </p:cNvPr>
          <p:cNvSpPr>
            <a:spLocks noGrp="1"/>
          </p:cNvSpPr>
          <p:nvPr>
            <p:ph type="body" sz="half" idx="2"/>
          </p:nvPr>
        </p:nvSpPr>
        <p:spPr>
          <a:xfrm>
            <a:off x="368448" y="2196782"/>
            <a:ext cx="3932237" cy="3811588"/>
          </a:xfrm>
        </p:spPr>
        <p:txBody>
          <a:bodyPr/>
          <a:lstStyle/>
          <a:p>
            <a:pPr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The website should display a comprehensive catalog of products with details such as name, description, price, and images.</a:t>
            </a:r>
          </a:p>
          <a:p>
            <a:pPr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Products should be categorized and easily searchable to facilitate user navigation.</a:t>
            </a:r>
          </a:p>
          <a:p>
            <a:pPr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Users should be able to add products to their shopping cart and review cart contents before proceeding to checkout.</a:t>
            </a:r>
          </a:p>
          <a:p>
            <a:pPr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During the checkout process, users should provide shipping and billing information and choose a payment method.</a:t>
            </a:r>
          </a:p>
          <a:p>
            <a:endParaRPr lang="en-IN" dirty="0"/>
          </a:p>
        </p:txBody>
      </p:sp>
      <p:pic>
        <p:nvPicPr>
          <p:cNvPr id="5" name="Picture 4">
            <a:extLst>
              <a:ext uri="{FF2B5EF4-FFF2-40B4-BE49-F238E27FC236}">
                <a16:creationId xmlns:a16="http://schemas.microsoft.com/office/drawing/2014/main" id="{4BAE3DA7-1A4C-91E2-EE8F-5C4165A6AEA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6355" y="910221"/>
            <a:ext cx="3737610" cy="5158740"/>
          </a:xfrm>
          <a:prstGeom prst="rect">
            <a:avLst/>
          </a:prstGeom>
          <a:noFill/>
          <a:effectLst>
            <a:glow rad="101600">
              <a:schemeClr val="accent5">
                <a:satMod val="175000"/>
                <a:alpha val="40000"/>
              </a:schemeClr>
            </a:glow>
          </a:effectLst>
        </p:spPr>
      </p:pic>
      <p:pic>
        <p:nvPicPr>
          <p:cNvPr id="6" name="Picture 5">
            <a:extLst>
              <a:ext uri="{FF2B5EF4-FFF2-40B4-BE49-F238E27FC236}">
                <a16:creationId xmlns:a16="http://schemas.microsoft.com/office/drawing/2014/main" id="{83A39D2C-75E7-5880-9040-33784887D0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9635" y="910221"/>
            <a:ext cx="3518413" cy="5158740"/>
          </a:xfrm>
          <a:prstGeom prst="rect">
            <a:avLst/>
          </a:prstGeom>
          <a:noFill/>
          <a:effectLst>
            <a:glow rad="101600">
              <a:schemeClr val="accent5">
                <a:satMod val="175000"/>
                <a:alpha val="40000"/>
              </a:schemeClr>
            </a:glow>
          </a:effectLst>
        </p:spPr>
      </p:pic>
    </p:spTree>
    <p:extLst>
      <p:ext uri="{BB962C8B-B14F-4D97-AF65-F5344CB8AC3E}">
        <p14:creationId xmlns:p14="http://schemas.microsoft.com/office/powerpoint/2010/main" val="2238243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2279-A40D-1996-6E49-01F42641488D}"/>
              </a:ext>
            </a:extLst>
          </p:cNvPr>
          <p:cNvSpPr>
            <a:spLocks noGrp="1"/>
          </p:cNvSpPr>
          <p:nvPr>
            <p:ph type="title"/>
          </p:nvPr>
        </p:nvSpPr>
        <p:spPr>
          <a:xfrm>
            <a:off x="161057" y="489390"/>
            <a:ext cx="3932237" cy="1600200"/>
          </a:xfrm>
        </p:spPr>
        <p:txBody>
          <a:bodyPr/>
          <a:lstStyle/>
          <a:p>
            <a:r>
              <a:rPr lang="en-IN" b="1" i="0" dirty="0">
                <a:effectLst/>
                <a:latin typeface="Times New Roman" panose="02020603050405020304" pitchFamily="18" charset="0"/>
                <a:cs typeface="Times New Roman" panose="02020603050405020304" pitchFamily="18" charset="0"/>
              </a:rPr>
              <a:t>Order Management:</a:t>
            </a:r>
            <a:br>
              <a:rPr lang="en-IN" b="1" i="0" dirty="0">
                <a:effectLst/>
                <a:latin typeface="Times New Roman" panose="02020603050405020304" pitchFamily="18" charset="0"/>
                <a:cs typeface="Times New Roman" panose="02020603050405020304" pitchFamily="18" charset="0"/>
              </a:rPr>
            </a:br>
            <a:r>
              <a:rPr lang="en-IN" b="1" i="0" dirty="0">
                <a:effectLst/>
                <a:latin typeface="Times New Roman" panose="02020603050405020304" pitchFamily="18" charset="0"/>
                <a:cs typeface="Times New Roman" panose="02020603050405020304" pitchFamily="18" charset="0"/>
              </a:rPr>
              <a:t>Payment Gateway Integration:</a:t>
            </a:r>
            <a:endParaRPr lang="en-IN"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2943C04-24EC-1DFB-C35B-68F7F883E1B3}"/>
              </a:ext>
            </a:extLst>
          </p:cNvPr>
          <p:cNvSpPr>
            <a:spLocks noGrp="1"/>
          </p:cNvSpPr>
          <p:nvPr>
            <p:ph type="body" sz="half" idx="2"/>
          </p:nvPr>
        </p:nvSpPr>
        <p:spPr>
          <a:xfrm>
            <a:off x="161057" y="2557022"/>
            <a:ext cx="3932237" cy="3811588"/>
          </a:xfrm>
        </p:spPr>
        <p:txBody>
          <a:bodyPr>
            <a:normAutofit fontScale="92500" lnSpcReduction="10000"/>
          </a:bodyPr>
          <a:lstStyle/>
          <a:p>
            <a:pPr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The website should allow users to view their order history and track the status of current orders.</a:t>
            </a:r>
          </a:p>
          <a:p>
            <a:pPr algn="l">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Admin users should have the ability to manage and process orders, update their status, and generate invoices.</a:t>
            </a:r>
          </a:p>
          <a:p>
            <a:pPr algn="l">
              <a:buFont typeface="+mj-lt"/>
              <a:buAutoNum type="arabicPeriod" startAt="2"/>
            </a:pPr>
            <a:endParaRPr lang="en-US" i="0" dirty="0">
              <a:solidFill>
                <a:srgbClr val="F0F6FC"/>
              </a:solidFill>
              <a:effectLst/>
              <a:latin typeface="-apple-system"/>
            </a:endParaRPr>
          </a:p>
          <a:p>
            <a:pPr lvl="1" algn="l"/>
            <a:r>
              <a:rPr lang="en-US" sz="1800" dirty="0">
                <a:latin typeface="Times New Roman" panose="02020603050405020304" pitchFamily="18" charset="0"/>
                <a:cs typeface="Times New Roman" panose="02020603050405020304" pitchFamily="18" charset="0"/>
              </a:rPr>
              <a:t>. </a:t>
            </a:r>
            <a:r>
              <a:rPr lang="en-US" sz="1800" i="0" dirty="0">
                <a:effectLst/>
                <a:latin typeface="Times New Roman" panose="02020603050405020304" pitchFamily="18" charset="0"/>
                <a:cs typeface="Times New Roman" panose="02020603050405020304" pitchFamily="18" charset="0"/>
              </a:rPr>
              <a:t>The website should integrate with a secure payment gateway to process online transactions.</a:t>
            </a:r>
          </a:p>
          <a:p>
            <a:pPr lvl="1" algn="l"/>
            <a:r>
              <a:rPr lang="en-US" sz="1800" i="0" dirty="0">
                <a:effectLst/>
                <a:latin typeface="Times New Roman" panose="02020603050405020304" pitchFamily="18" charset="0"/>
                <a:cs typeface="Times New Roman" panose="02020603050405020304" pitchFamily="18" charset="0"/>
              </a:rPr>
              <a:t>. Users should have multiple payment options, such as credit/debit cards, PayPal, or other relevant payment methods.</a:t>
            </a:r>
          </a:p>
          <a:p>
            <a:br>
              <a:rPr lang="en-US"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443118-8D2A-1C0D-0223-EE0EF4B544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2025" y="363794"/>
            <a:ext cx="4308484" cy="2656235"/>
          </a:xfrm>
          <a:prstGeom prst="rect">
            <a:avLst/>
          </a:prstGeom>
          <a:noFill/>
          <a:effectLst>
            <a:glow rad="63500">
              <a:schemeClr val="accent5">
                <a:satMod val="175000"/>
                <a:alpha val="40000"/>
              </a:schemeClr>
            </a:glow>
          </a:effectLst>
        </p:spPr>
      </p:pic>
      <p:pic>
        <p:nvPicPr>
          <p:cNvPr id="6" name="Picture 5">
            <a:extLst>
              <a:ext uri="{FF2B5EF4-FFF2-40B4-BE49-F238E27FC236}">
                <a16:creationId xmlns:a16="http://schemas.microsoft.com/office/drawing/2014/main" id="{A3B6D837-9CF7-08B0-CB35-3200BED6A0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025" y="3202751"/>
            <a:ext cx="4308484" cy="2666238"/>
          </a:xfrm>
          <a:prstGeom prst="rect">
            <a:avLst/>
          </a:prstGeom>
          <a:noFill/>
          <a:effectLst>
            <a:glow rad="63500">
              <a:schemeClr val="accent5">
                <a:satMod val="175000"/>
                <a:alpha val="40000"/>
              </a:schemeClr>
            </a:glow>
          </a:effectLst>
        </p:spPr>
      </p:pic>
      <p:pic>
        <p:nvPicPr>
          <p:cNvPr id="8" name="Picture 7">
            <a:extLst>
              <a:ext uri="{FF2B5EF4-FFF2-40B4-BE49-F238E27FC236}">
                <a16:creationId xmlns:a16="http://schemas.microsoft.com/office/drawing/2014/main" id="{2BCD6C62-CDB9-CA45-21F1-B674FAB41FC9}"/>
              </a:ext>
            </a:extLst>
          </p:cNvPr>
          <p:cNvPicPr>
            <a:picLocks noChangeAspect="1"/>
          </p:cNvPicPr>
          <p:nvPr/>
        </p:nvPicPr>
        <p:blipFill>
          <a:blip r:embed="rId4"/>
          <a:stretch>
            <a:fillRect/>
          </a:stretch>
        </p:blipFill>
        <p:spPr>
          <a:xfrm>
            <a:off x="9167154" y="363794"/>
            <a:ext cx="2707725" cy="5505195"/>
          </a:xfrm>
          <a:prstGeom prst="rect">
            <a:avLst/>
          </a:prstGeom>
          <a:effectLst>
            <a:glow rad="63500">
              <a:schemeClr val="accent5">
                <a:satMod val="175000"/>
                <a:alpha val="40000"/>
              </a:schemeClr>
            </a:glow>
          </a:effectLst>
        </p:spPr>
      </p:pic>
    </p:spTree>
    <p:extLst>
      <p:ext uri="{BB962C8B-B14F-4D97-AF65-F5344CB8AC3E}">
        <p14:creationId xmlns:p14="http://schemas.microsoft.com/office/powerpoint/2010/main" val="298005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BC8C-FCD9-A4BD-AFCD-6945AC02855F}"/>
              </a:ext>
            </a:extLst>
          </p:cNvPr>
          <p:cNvSpPr>
            <a:spLocks noGrp="1"/>
          </p:cNvSpPr>
          <p:nvPr>
            <p:ph type="title"/>
          </p:nvPr>
        </p:nvSpPr>
        <p:spPr>
          <a:xfrm>
            <a:off x="337918" y="1409307"/>
            <a:ext cx="3687328" cy="1600200"/>
          </a:xfrm>
        </p:spPr>
        <p:txBody>
          <a:bodyPr>
            <a:normAutofit fontScale="90000"/>
          </a:bodyPr>
          <a:lstStyle/>
          <a:p>
            <a:r>
              <a:rPr lang="en-IN" b="1" dirty="0">
                <a:effectLst/>
                <a:latin typeface="Times New Roman" panose="02020603050405020304" pitchFamily="18" charset="0"/>
                <a:ea typeface="Calibri" panose="020F0502020204030204" pitchFamily="34" charset="0"/>
                <a:cs typeface="Times New Roman" panose="02020603050405020304" pitchFamily="18" charset="0"/>
              </a:rPr>
              <a:t>Customer Reviews and Ratings:</a:t>
            </a:r>
            <a:br>
              <a:rPr lang="en-IN" b="1" dirty="0">
                <a:effectLst/>
                <a:latin typeface="Times New Roman" panose="02020603050405020304" pitchFamily="18" charset="0"/>
                <a:ea typeface="Calibri" panose="020F0502020204030204" pitchFamily="34" charset="0"/>
                <a:cs typeface="Times New Roman" panose="02020603050405020304" pitchFamily="18" charset="0"/>
              </a:rPr>
            </a:br>
            <a:r>
              <a:rPr lang="en-IN" sz="3600" b="1" dirty="0">
                <a:effectLst/>
                <a:latin typeface="Times New Roman" panose="02020603050405020304" pitchFamily="18" charset="0"/>
                <a:ea typeface="Calibri" panose="020F0502020204030204" pitchFamily="34" charset="0"/>
              </a:rPr>
              <a:t>Shopping Cart and Checkout</a:t>
            </a:r>
            <a:br>
              <a:rPr lang="en-IN" b="1" dirty="0">
                <a:effectLst/>
                <a:latin typeface="Times New Roman" panose="02020603050405020304" pitchFamily="18" charset="0"/>
                <a:ea typeface="Calibri" panose="020F0502020204030204" pitchFamily="34"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1F9A0B7E-7F6E-B8E7-617F-BEC6E0B975E6}"/>
              </a:ext>
            </a:extLst>
          </p:cNvPr>
          <p:cNvSpPr>
            <a:spLocks noGrp="1"/>
          </p:cNvSpPr>
          <p:nvPr>
            <p:ph type="body" sz="half" idx="2"/>
          </p:nvPr>
        </p:nvSpPr>
        <p:spPr>
          <a:xfrm>
            <a:off x="337917" y="3101420"/>
            <a:ext cx="3313404" cy="3629318"/>
          </a:xfrm>
        </p:spPr>
        <p:txBody>
          <a:bodyPr>
            <a:normAutofit/>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Users should be able to leave reviews and ratings for products they have purchased.</a:t>
            </a:r>
          </a:p>
          <a:p>
            <a:r>
              <a:rPr lang="en-IN" dirty="0">
                <a:effectLst/>
                <a:latin typeface="Times New Roman" panose="02020603050405020304" pitchFamily="18" charset="0"/>
                <a:ea typeface="Calibri" panose="020F0502020204030204" pitchFamily="34" charset="0"/>
                <a:cs typeface="Times New Roman" panose="02020603050405020304" pitchFamily="18" charset="0"/>
              </a:rPr>
              <a:t>Average product ratings should be displayed to assist other users in making purchase decisions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B8221A0-8093-41D0-C0A5-E73FCF9E14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79019" y="787138"/>
            <a:ext cx="4351124" cy="5436941"/>
          </a:xfrm>
          <a:prstGeom prst="rect">
            <a:avLst/>
          </a:prstGeom>
          <a:noFill/>
          <a:effectLst>
            <a:glow rad="101600">
              <a:schemeClr val="accent5">
                <a:satMod val="175000"/>
                <a:alpha val="40000"/>
              </a:schemeClr>
            </a:glow>
          </a:effectLst>
        </p:spPr>
      </p:pic>
      <p:pic>
        <p:nvPicPr>
          <p:cNvPr id="6" name="Picture 5">
            <a:extLst>
              <a:ext uri="{FF2B5EF4-FFF2-40B4-BE49-F238E27FC236}">
                <a16:creationId xmlns:a16="http://schemas.microsoft.com/office/drawing/2014/main" id="{E2AA7291-18AA-F8B8-5666-5F6A0F1EA6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5680" y="787138"/>
            <a:ext cx="3386320" cy="5436941"/>
          </a:xfrm>
          <a:prstGeom prst="rect">
            <a:avLst/>
          </a:prstGeom>
          <a:noFill/>
          <a:effectLst>
            <a:glow rad="101600">
              <a:schemeClr val="accent5">
                <a:satMod val="175000"/>
                <a:alpha val="40000"/>
              </a:schemeClr>
            </a:glow>
          </a:effectLst>
        </p:spPr>
      </p:pic>
    </p:spTree>
    <p:extLst>
      <p:ext uri="{BB962C8B-B14F-4D97-AF65-F5344CB8AC3E}">
        <p14:creationId xmlns:p14="http://schemas.microsoft.com/office/powerpoint/2010/main" val="141722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591F-AC83-C00D-B92A-9A8E76D1F57A}"/>
              </a:ext>
            </a:extLst>
          </p:cNvPr>
          <p:cNvSpPr>
            <a:spLocks noGrp="1"/>
          </p:cNvSpPr>
          <p:nvPr>
            <p:ph type="title"/>
          </p:nvPr>
        </p:nvSpPr>
        <p:spPr>
          <a:xfrm>
            <a:off x="207390" y="457200"/>
            <a:ext cx="4564635" cy="1069942"/>
          </a:xfrm>
        </p:spPr>
        <p:txBody>
          <a:bodyPr/>
          <a:lstStyle/>
          <a:p>
            <a:r>
              <a:rPr lang="en-IN" dirty="0">
                <a:latin typeface="Times New Roman" panose="02020603050405020304" pitchFamily="18" charset="0"/>
                <a:cs typeface="Times New Roman" panose="02020603050405020304" pitchFamily="18" charset="0"/>
              </a:rPr>
              <a:t>PRODUCT CATEGORIZATION</a:t>
            </a:r>
          </a:p>
        </p:txBody>
      </p:sp>
      <p:sp>
        <p:nvSpPr>
          <p:cNvPr id="4" name="Text Placeholder 3">
            <a:extLst>
              <a:ext uri="{FF2B5EF4-FFF2-40B4-BE49-F238E27FC236}">
                <a16:creationId xmlns:a16="http://schemas.microsoft.com/office/drawing/2014/main" id="{F5B1B365-259F-4664-8149-E3AD04EB3937}"/>
              </a:ext>
            </a:extLst>
          </p:cNvPr>
          <p:cNvSpPr>
            <a:spLocks noGrp="1"/>
          </p:cNvSpPr>
          <p:nvPr>
            <p:ph type="body" sz="half" idx="2"/>
          </p:nvPr>
        </p:nvSpPr>
        <p:spPr>
          <a:xfrm>
            <a:off x="839788" y="2677212"/>
            <a:ext cx="3932237" cy="3191776"/>
          </a:xfrm>
        </p:spPr>
        <p:txBody>
          <a:bodyPr/>
          <a:lstStyle/>
          <a:p>
            <a:r>
              <a:rPr lang="en-IN" dirty="0">
                <a:latin typeface="Times New Roman" panose="02020603050405020304" pitchFamily="18" charset="0"/>
                <a:cs typeface="Times New Roman" panose="02020603050405020304" pitchFamily="18" charset="0"/>
              </a:rPr>
              <a:t>. USING CATEGORY WE CAN SORT ALL PRODUCT ALPHABETICALLY</a:t>
            </a:r>
          </a:p>
          <a:p>
            <a:r>
              <a:rPr lang="en-IN" dirty="0">
                <a:latin typeface="Times New Roman" panose="02020603050405020304" pitchFamily="18" charset="0"/>
                <a:cs typeface="Times New Roman" panose="02020603050405020304" pitchFamily="18" charset="0"/>
              </a:rPr>
              <a:t>. FOR EACH ALPHABET WE </a:t>
            </a:r>
            <a:r>
              <a:rPr lang="en-IN" dirty="0" err="1">
                <a:latin typeface="Times New Roman" panose="02020603050405020304" pitchFamily="18" charset="0"/>
                <a:cs typeface="Times New Roman" panose="02020603050405020304" pitchFamily="18" charset="0"/>
              </a:rPr>
              <a:t>WE</a:t>
            </a:r>
            <a:r>
              <a:rPr lang="en-IN" dirty="0">
                <a:latin typeface="Times New Roman" panose="02020603050405020304" pitchFamily="18" charset="0"/>
                <a:cs typeface="Times New Roman" panose="02020603050405020304" pitchFamily="18" charset="0"/>
              </a:rPr>
              <a:t> CAN SEARCH PRODUCT</a:t>
            </a:r>
          </a:p>
          <a:p>
            <a:r>
              <a:rPr lang="en-IN" dirty="0">
                <a:latin typeface="Times New Roman" panose="02020603050405020304" pitchFamily="18" charset="0"/>
                <a:cs typeface="Times New Roman" panose="02020603050405020304" pitchFamily="18" charset="0"/>
              </a:rPr>
              <a:t>.CATEGORY ENHANCES COST EFFECTIVENESS AND FLEXIBILITY</a:t>
            </a:r>
          </a:p>
        </p:txBody>
      </p:sp>
      <p:pic>
        <p:nvPicPr>
          <p:cNvPr id="6" name="Picture 5">
            <a:extLst>
              <a:ext uri="{FF2B5EF4-FFF2-40B4-BE49-F238E27FC236}">
                <a16:creationId xmlns:a16="http://schemas.microsoft.com/office/drawing/2014/main" id="{4936ED36-7CF3-DB4A-B345-78F6ABEF6F8B}"/>
              </a:ext>
            </a:extLst>
          </p:cNvPr>
          <p:cNvPicPr>
            <a:picLocks noChangeAspect="1"/>
          </p:cNvPicPr>
          <p:nvPr/>
        </p:nvPicPr>
        <p:blipFill>
          <a:blip r:embed="rId2"/>
          <a:stretch>
            <a:fillRect/>
          </a:stretch>
        </p:blipFill>
        <p:spPr>
          <a:xfrm>
            <a:off x="5023800" y="1376313"/>
            <a:ext cx="6782388" cy="3959257"/>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1629795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2DCA9-C0D7-05EC-2A57-895E146E7ABF}"/>
              </a:ext>
            </a:extLst>
          </p:cNvPr>
          <p:cNvSpPr>
            <a:spLocks noGrp="1"/>
          </p:cNvSpPr>
          <p:nvPr>
            <p:ph type="title"/>
          </p:nvPr>
        </p:nvSpPr>
        <p:spPr>
          <a:xfrm>
            <a:off x="190100" y="457200"/>
            <a:ext cx="4581925" cy="2031476"/>
          </a:xfrm>
        </p:spPr>
        <p:txBody>
          <a:bodyPr>
            <a:normAutofit/>
          </a:bodyPr>
          <a:lstStyle/>
          <a:p>
            <a:r>
              <a:rPr lang="en-IN" b="1" dirty="0">
                <a:latin typeface="Times New Roman" panose="02020603050405020304" pitchFamily="18" charset="0"/>
                <a:cs typeface="Times New Roman" panose="02020603050405020304" pitchFamily="18" charset="0"/>
              </a:rPr>
              <a:t>SHIPMENT ADDRESS AND ORDER PLACEMENT </a:t>
            </a:r>
          </a:p>
        </p:txBody>
      </p:sp>
      <p:sp>
        <p:nvSpPr>
          <p:cNvPr id="4" name="Text Placeholder 3">
            <a:extLst>
              <a:ext uri="{FF2B5EF4-FFF2-40B4-BE49-F238E27FC236}">
                <a16:creationId xmlns:a16="http://schemas.microsoft.com/office/drawing/2014/main" id="{C25C0A72-778C-17F7-F24B-C31BF358D27D}"/>
              </a:ext>
            </a:extLst>
          </p:cNvPr>
          <p:cNvSpPr>
            <a:spLocks noGrp="1"/>
          </p:cNvSpPr>
          <p:nvPr>
            <p:ph type="body" sz="half" idx="2"/>
          </p:nvPr>
        </p:nvSpPr>
        <p:spPr>
          <a:xfrm>
            <a:off x="514943" y="2969444"/>
            <a:ext cx="3932237" cy="3535052"/>
          </a:xfrm>
        </p:spPr>
        <p:txBody>
          <a:bodyPr/>
          <a:lstStyle/>
          <a:p>
            <a:r>
              <a:rPr lang="en-IN" dirty="0"/>
              <a:t>.</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AFTER THE ORDER PLACEMENT NEXT STEP IS TO ENTER THE ADDRESS</a:t>
            </a:r>
          </a:p>
          <a:p>
            <a:r>
              <a:rPr lang="en-IN" dirty="0">
                <a:latin typeface="Times New Roman" panose="02020603050405020304" pitchFamily="18" charset="0"/>
                <a:cs typeface="Times New Roman" panose="02020603050405020304" pitchFamily="18" charset="0"/>
              </a:rPr>
              <a:t>. AFTER ENTERING THE ADDRESS THE NEXT STEP IS TO CONFIRM USING OTP OR EMAIL ADDRES</a:t>
            </a:r>
          </a:p>
        </p:txBody>
      </p:sp>
      <p:pic>
        <p:nvPicPr>
          <p:cNvPr id="6" name="Picture 5">
            <a:extLst>
              <a:ext uri="{FF2B5EF4-FFF2-40B4-BE49-F238E27FC236}">
                <a16:creationId xmlns:a16="http://schemas.microsoft.com/office/drawing/2014/main" id="{DA21EDD4-3D16-7652-A42B-23137E123888}"/>
              </a:ext>
            </a:extLst>
          </p:cNvPr>
          <p:cNvPicPr>
            <a:picLocks noChangeAspect="1"/>
          </p:cNvPicPr>
          <p:nvPr/>
        </p:nvPicPr>
        <p:blipFill>
          <a:blip r:embed="rId2"/>
          <a:stretch>
            <a:fillRect/>
          </a:stretch>
        </p:blipFill>
        <p:spPr>
          <a:xfrm>
            <a:off x="4564135" y="2488676"/>
            <a:ext cx="7437765" cy="2562537"/>
          </a:xfrm>
          <a:prstGeom prst="rect">
            <a:avLst/>
          </a:prstGeom>
          <a:effectLst>
            <a:glow rad="101600">
              <a:schemeClr val="accent5">
                <a:satMod val="175000"/>
                <a:alpha val="40000"/>
              </a:schemeClr>
            </a:glow>
          </a:effectLst>
        </p:spPr>
      </p:pic>
      <p:sp>
        <p:nvSpPr>
          <p:cNvPr id="7" name="Text Placeholder 3">
            <a:extLst>
              <a:ext uri="{FF2B5EF4-FFF2-40B4-BE49-F238E27FC236}">
                <a16:creationId xmlns:a16="http://schemas.microsoft.com/office/drawing/2014/main" id="{8A89AB8A-E9D2-01A5-8CEC-33EB5BAA082D}"/>
              </a:ext>
            </a:extLst>
          </p:cNvPr>
          <p:cNvSpPr txBox="1">
            <a:spLocks/>
          </p:cNvSpPr>
          <p:nvPr/>
        </p:nvSpPr>
        <p:spPr>
          <a:xfrm>
            <a:off x="514943" y="2950591"/>
            <a:ext cx="3302913" cy="35350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IN" dirty="0"/>
              <a:t>.</a:t>
            </a: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6708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815</Words>
  <Application>Microsoft Office PowerPoint</Application>
  <PresentationFormat>Widescreen</PresentationFormat>
  <Paragraphs>66</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Arial</vt:lpstr>
      <vt:lpstr>Berlin Sans FB Demi</vt:lpstr>
      <vt:lpstr>Calibri</vt:lpstr>
      <vt:lpstr>Calibri Light</vt:lpstr>
      <vt:lpstr>Courier New</vt:lpstr>
      <vt:lpstr>Times New Roman</vt:lpstr>
      <vt:lpstr>Office Theme</vt:lpstr>
      <vt:lpstr>PowerPoint Presentation</vt:lpstr>
      <vt:lpstr>PowerPoint Presentation</vt:lpstr>
      <vt:lpstr>INTRODUCTION</vt:lpstr>
      <vt:lpstr>MongoDB: Data Storage</vt:lpstr>
      <vt:lpstr>Product Catalog: Shopping Cart and Checkout:</vt:lpstr>
      <vt:lpstr>Order Management: Payment Gateway Integration:</vt:lpstr>
      <vt:lpstr>Customer Reviews and Ratings: Shopping Cart and Checkout </vt:lpstr>
      <vt:lpstr>PRODUCT CATEGORIZATION</vt:lpstr>
      <vt:lpstr>SHIPMENT ADDRESS AND ORDER PLACEMENT </vt:lpstr>
      <vt:lpstr>FILL FEEDBACK FORM</vt:lpstr>
      <vt:lpstr>LOGIN IN PAGE</vt:lpstr>
      <vt:lpstr>React.js: User Interface</vt:lpstr>
      <vt:lpstr>React.js:Along With MongoDb</vt:lpstr>
      <vt:lpstr>Secure User Authentication</vt:lpstr>
      <vt:lpstr>Real Time Features</vt:lpstr>
      <vt:lpstr>Scalable Deployment</vt:lpstr>
      <vt:lpstr>Conclusion: Future Roadmap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mathi s</dc:creator>
  <cp:lastModifiedBy>sakthi keerthi</cp:lastModifiedBy>
  <cp:revision>3</cp:revision>
  <dcterms:created xsi:type="dcterms:W3CDTF">2024-11-29T07:13:18Z</dcterms:created>
  <dcterms:modified xsi:type="dcterms:W3CDTF">2024-11-29T14:05:52Z</dcterms:modified>
</cp:coreProperties>
</file>